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5.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1.jp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48"/>
  </p:notesMasterIdLst>
  <p:sldIdLst>
    <p:sldId id="279" r:id="rId3"/>
    <p:sldId id="285" r:id="rId4"/>
    <p:sldId id="356" r:id="rId5"/>
    <p:sldId id="355" r:id="rId6"/>
    <p:sldId id="357" r:id="rId7"/>
    <p:sldId id="359" r:id="rId8"/>
    <p:sldId id="385" r:id="rId9"/>
    <p:sldId id="353" r:id="rId10"/>
    <p:sldId id="386" r:id="rId11"/>
    <p:sldId id="387" r:id="rId12"/>
    <p:sldId id="383" r:id="rId13"/>
    <p:sldId id="370" r:id="rId14"/>
    <p:sldId id="382" r:id="rId15"/>
    <p:sldId id="371" r:id="rId16"/>
    <p:sldId id="388" r:id="rId17"/>
    <p:sldId id="389" r:id="rId18"/>
    <p:sldId id="361" r:id="rId19"/>
    <p:sldId id="339" r:id="rId20"/>
    <p:sldId id="375" r:id="rId21"/>
    <p:sldId id="363" r:id="rId22"/>
    <p:sldId id="379" r:id="rId23"/>
    <p:sldId id="381" r:id="rId24"/>
    <p:sldId id="380" r:id="rId25"/>
    <p:sldId id="358" r:id="rId26"/>
    <p:sldId id="364" r:id="rId27"/>
    <p:sldId id="286" r:id="rId28"/>
    <p:sldId id="372" r:id="rId29"/>
    <p:sldId id="340" r:id="rId30"/>
    <p:sldId id="365" r:id="rId31"/>
    <p:sldId id="349" r:id="rId32"/>
    <p:sldId id="350" r:id="rId33"/>
    <p:sldId id="334" r:id="rId34"/>
    <p:sldId id="351" r:id="rId35"/>
    <p:sldId id="347" r:id="rId36"/>
    <p:sldId id="345" r:id="rId37"/>
    <p:sldId id="369" r:id="rId38"/>
    <p:sldId id="335" r:id="rId39"/>
    <p:sldId id="344" r:id="rId40"/>
    <p:sldId id="352" r:id="rId41"/>
    <p:sldId id="390" r:id="rId42"/>
    <p:sldId id="377" r:id="rId43"/>
    <p:sldId id="384" r:id="rId44"/>
    <p:sldId id="378" r:id="rId45"/>
    <p:sldId id="333" r:id="rId46"/>
    <p:sldId id="366" r:id="rId47"/>
  </p:sldIdLst>
  <p:sldSz cx="12192000" cy="6858000"/>
  <p:notesSz cx="6858000" cy="9144000"/>
  <p:defaultTex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fontRef>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67"/>
    <p:restoredTop sz="92169"/>
  </p:normalViewPr>
  <p:slideViewPr>
    <p:cSldViewPr snapToGrid="0" snapToObjects="1">
      <p:cViewPr varScale="1">
        <p:scale>
          <a:sx n="121" d="100"/>
          <a:sy n="121" d="100"/>
        </p:scale>
        <p:origin x="8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FC099-94D0-794F-8162-F739A0E67D79}" type="datetimeFigureOut">
              <a:rPr lang="en-US" smtClean="0"/>
              <a:t>11/17/22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077E4-B9DF-C74B-90B7-A482BA2C4698}" type="slidenum">
              <a:rPr lang="en-US" smtClean="0"/>
              <a:t>‹#›</a:t>
            </a:fld>
            <a:endParaRPr lang="en-US"/>
          </a:p>
        </p:txBody>
      </p:sp>
    </p:spTree>
    <p:extLst>
      <p:ext uri="{BB962C8B-B14F-4D97-AF65-F5344CB8AC3E}">
        <p14:creationId xmlns:p14="http://schemas.microsoft.com/office/powerpoint/2010/main" val="3578836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D09F5-F6C1-104E-9869-77CAC1CB7F80}" type="slidenum">
              <a:rPr lang="en-US" smtClean="0"/>
              <a:t>1</a:t>
            </a:fld>
            <a:endParaRPr lang="en-US" dirty="0"/>
          </a:p>
        </p:txBody>
      </p:sp>
    </p:spTree>
    <p:extLst>
      <p:ext uri="{BB962C8B-B14F-4D97-AF65-F5344CB8AC3E}">
        <p14:creationId xmlns:p14="http://schemas.microsoft.com/office/powerpoint/2010/main" val="2281495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336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532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04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51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624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37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18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242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351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82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818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575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069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607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934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142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454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014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84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778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39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05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07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372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215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583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725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518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854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788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421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785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0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020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335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135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936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077E4-B9DF-C74B-90B7-A482BA2C4698}" type="slidenum">
              <a:rPr lang="en-US" smtClean="0"/>
              <a:t>44</a:t>
            </a:fld>
            <a:endParaRPr lang="en-US"/>
          </a:p>
        </p:txBody>
      </p:sp>
    </p:spTree>
    <p:extLst>
      <p:ext uri="{BB962C8B-B14F-4D97-AF65-F5344CB8AC3E}">
        <p14:creationId xmlns:p14="http://schemas.microsoft.com/office/powerpoint/2010/main" val="3809184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077E4-B9DF-C74B-90B7-A482BA2C4698}" type="slidenum">
              <a:rPr lang="en-US" smtClean="0"/>
              <a:t>45</a:t>
            </a:fld>
            <a:endParaRPr lang="en-US"/>
          </a:p>
        </p:txBody>
      </p:sp>
    </p:spTree>
    <p:extLst>
      <p:ext uri="{BB962C8B-B14F-4D97-AF65-F5344CB8AC3E}">
        <p14:creationId xmlns:p14="http://schemas.microsoft.com/office/powerpoint/2010/main" val="264975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64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236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54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44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268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62CE-D86B-084E-A719-CBB6AFA12F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CA89379-9014-7349-8B47-929A00B6A1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05BC1F-03B1-1E4E-97C6-02F50DE90FAB}"/>
              </a:ext>
            </a:extLst>
          </p:cNvPr>
          <p:cNvSpPr>
            <a:spLocks noGrp="1"/>
          </p:cNvSpPr>
          <p:nvPr>
            <p:ph type="dt" sz="half" idx="10"/>
          </p:nvPr>
        </p:nvSpPr>
        <p:spPr/>
        <p:txBody>
          <a:bodyPr/>
          <a:lstStyle/>
          <a:p>
            <a:fld id="{589A4928-391A-2B47-8B4F-4AEC058BD1AC}" type="datetime1">
              <a:rPr lang="fr-FR" smtClean="0"/>
              <a:t>17/11/2022</a:t>
            </a:fld>
            <a:endParaRPr lang="en-US"/>
          </a:p>
        </p:txBody>
      </p:sp>
      <p:sp>
        <p:nvSpPr>
          <p:cNvPr id="5" name="Footer Placeholder 4">
            <a:extLst>
              <a:ext uri="{FF2B5EF4-FFF2-40B4-BE49-F238E27FC236}">
                <a16:creationId xmlns:a16="http://schemas.microsoft.com/office/drawing/2014/main" id="{DDF85CA4-F36D-EC40-8876-E24860EB443E}"/>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6" name="Slide Number Placeholder 5">
            <a:extLst>
              <a:ext uri="{FF2B5EF4-FFF2-40B4-BE49-F238E27FC236}">
                <a16:creationId xmlns:a16="http://schemas.microsoft.com/office/drawing/2014/main" id="{6EC1A5AF-9296-2D49-8812-AB711752871F}"/>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2337314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A80F-437D-F441-ACC1-772A2E37B4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B9E377-5465-FD40-9236-C745A6756EB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4E022A-AE30-4B42-A68D-3EDA749DBC79}"/>
              </a:ext>
            </a:extLst>
          </p:cNvPr>
          <p:cNvSpPr>
            <a:spLocks noGrp="1"/>
          </p:cNvSpPr>
          <p:nvPr>
            <p:ph type="dt" sz="half" idx="10"/>
          </p:nvPr>
        </p:nvSpPr>
        <p:spPr/>
        <p:txBody>
          <a:bodyPr/>
          <a:lstStyle/>
          <a:p>
            <a:fld id="{7EDA5AF0-D666-A844-8A58-9A90F7E9C0CF}" type="datetime1">
              <a:rPr lang="fr-FR" smtClean="0"/>
              <a:t>17/11/2022</a:t>
            </a:fld>
            <a:endParaRPr lang="en-US"/>
          </a:p>
        </p:txBody>
      </p:sp>
      <p:sp>
        <p:nvSpPr>
          <p:cNvPr id="5" name="Footer Placeholder 4">
            <a:extLst>
              <a:ext uri="{FF2B5EF4-FFF2-40B4-BE49-F238E27FC236}">
                <a16:creationId xmlns:a16="http://schemas.microsoft.com/office/drawing/2014/main" id="{BBF0B483-A097-A540-B0AC-FB98FD862DD9}"/>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6" name="Slide Number Placeholder 5">
            <a:extLst>
              <a:ext uri="{FF2B5EF4-FFF2-40B4-BE49-F238E27FC236}">
                <a16:creationId xmlns:a16="http://schemas.microsoft.com/office/drawing/2014/main" id="{77D75A89-5C9E-394F-9933-63CE7EA43A5D}"/>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3657572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EFFC5-9204-7C49-A1A4-DCFB15631B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B613CDF-5B71-9C49-BCF4-3B3EB10F4E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86B301-6EE1-9446-8F2B-10EA29866FDA}"/>
              </a:ext>
            </a:extLst>
          </p:cNvPr>
          <p:cNvSpPr>
            <a:spLocks noGrp="1"/>
          </p:cNvSpPr>
          <p:nvPr>
            <p:ph type="dt" sz="half" idx="10"/>
          </p:nvPr>
        </p:nvSpPr>
        <p:spPr/>
        <p:txBody>
          <a:bodyPr/>
          <a:lstStyle/>
          <a:p>
            <a:fld id="{E9C2693E-E83E-E24E-9E10-E440F67D4433}" type="datetime1">
              <a:rPr lang="fr-FR" smtClean="0"/>
              <a:t>17/11/2022</a:t>
            </a:fld>
            <a:endParaRPr lang="en-US"/>
          </a:p>
        </p:txBody>
      </p:sp>
      <p:sp>
        <p:nvSpPr>
          <p:cNvPr id="5" name="Footer Placeholder 4">
            <a:extLst>
              <a:ext uri="{FF2B5EF4-FFF2-40B4-BE49-F238E27FC236}">
                <a16:creationId xmlns:a16="http://schemas.microsoft.com/office/drawing/2014/main" id="{5AAF0AFF-AAB1-9842-B17C-50E03C072337}"/>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6" name="Slide Number Placeholder 5">
            <a:extLst>
              <a:ext uri="{FF2B5EF4-FFF2-40B4-BE49-F238E27FC236}">
                <a16:creationId xmlns:a16="http://schemas.microsoft.com/office/drawing/2014/main" id="{F2BF5F3E-C4BA-B741-B319-5B41D9D01EF8}"/>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4182423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28D1-CD5E-6C4E-8281-4E08E8364EC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12AB81F-6FD6-874E-8449-9288B68812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E9E255D-CC6D-E148-994A-F450E80DD5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66DB50C-F69E-DA44-A30E-BF9AE9420315}"/>
              </a:ext>
            </a:extLst>
          </p:cNvPr>
          <p:cNvSpPr>
            <a:spLocks noGrp="1"/>
          </p:cNvSpPr>
          <p:nvPr>
            <p:ph type="dt" sz="half" idx="10"/>
          </p:nvPr>
        </p:nvSpPr>
        <p:spPr/>
        <p:txBody>
          <a:bodyPr/>
          <a:lstStyle/>
          <a:p>
            <a:fld id="{33F7F628-ACB9-3640-B594-66BAFE95FE54}" type="datetime1">
              <a:rPr lang="fr-FR" smtClean="0"/>
              <a:t>17/11/2022</a:t>
            </a:fld>
            <a:endParaRPr lang="en-US"/>
          </a:p>
        </p:txBody>
      </p:sp>
      <p:sp>
        <p:nvSpPr>
          <p:cNvPr id="6" name="Footer Placeholder 5">
            <a:extLst>
              <a:ext uri="{FF2B5EF4-FFF2-40B4-BE49-F238E27FC236}">
                <a16:creationId xmlns:a16="http://schemas.microsoft.com/office/drawing/2014/main" id="{5DB9B728-4738-5C4C-813C-19D0C37AE9E8}"/>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7" name="Slide Number Placeholder 6">
            <a:extLst>
              <a:ext uri="{FF2B5EF4-FFF2-40B4-BE49-F238E27FC236}">
                <a16:creationId xmlns:a16="http://schemas.microsoft.com/office/drawing/2014/main" id="{30F149C4-BE2D-7341-92A8-2CD0DC3AB9FC}"/>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3606297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D08B-CAC4-B945-BB07-50BA2119663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55BDAD1-E178-994E-A822-847F80C149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01F554C-E305-374B-BD35-D7731F2D68B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0C951A0-E0A4-B942-ACC1-0606A494A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FA3E2E-7B64-FF46-804B-FFA3D53427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91CF55-0699-DF4C-91A0-8D69A33CA606}"/>
              </a:ext>
            </a:extLst>
          </p:cNvPr>
          <p:cNvSpPr>
            <a:spLocks noGrp="1"/>
          </p:cNvSpPr>
          <p:nvPr>
            <p:ph type="dt" sz="half" idx="10"/>
          </p:nvPr>
        </p:nvSpPr>
        <p:spPr/>
        <p:txBody>
          <a:bodyPr/>
          <a:lstStyle/>
          <a:p>
            <a:fld id="{FA72DC8D-B784-254F-9BAB-0243D0627A95}" type="datetime1">
              <a:rPr lang="fr-FR" smtClean="0"/>
              <a:t>17/11/2022</a:t>
            </a:fld>
            <a:endParaRPr lang="en-US"/>
          </a:p>
        </p:txBody>
      </p:sp>
      <p:sp>
        <p:nvSpPr>
          <p:cNvPr id="8" name="Footer Placeholder 7">
            <a:extLst>
              <a:ext uri="{FF2B5EF4-FFF2-40B4-BE49-F238E27FC236}">
                <a16:creationId xmlns:a16="http://schemas.microsoft.com/office/drawing/2014/main" id="{AF30A8E5-EABB-7248-8F7E-B22053946796}"/>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9" name="Slide Number Placeholder 8">
            <a:extLst>
              <a:ext uri="{FF2B5EF4-FFF2-40B4-BE49-F238E27FC236}">
                <a16:creationId xmlns:a16="http://schemas.microsoft.com/office/drawing/2014/main" id="{8710386C-4DA1-024F-AFE0-5A7AC5F1981D}"/>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3982792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B642-A3BC-3845-B6AA-BA8CF6F4759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1B29806-98E7-EC45-ADF8-F9450842FBA9}"/>
              </a:ext>
            </a:extLst>
          </p:cNvPr>
          <p:cNvSpPr>
            <a:spLocks noGrp="1"/>
          </p:cNvSpPr>
          <p:nvPr>
            <p:ph type="dt" sz="half" idx="10"/>
          </p:nvPr>
        </p:nvSpPr>
        <p:spPr/>
        <p:txBody>
          <a:bodyPr/>
          <a:lstStyle/>
          <a:p>
            <a:fld id="{D1E7DA52-C31E-A145-AF89-E347974A8A29}" type="datetime1">
              <a:rPr lang="fr-FR" smtClean="0"/>
              <a:t>17/11/2022</a:t>
            </a:fld>
            <a:endParaRPr lang="en-US"/>
          </a:p>
        </p:txBody>
      </p:sp>
      <p:sp>
        <p:nvSpPr>
          <p:cNvPr id="4" name="Footer Placeholder 3">
            <a:extLst>
              <a:ext uri="{FF2B5EF4-FFF2-40B4-BE49-F238E27FC236}">
                <a16:creationId xmlns:a16="http://schemas.microsoft.com/office/drawing/2014/main" id="{F369866C-DAAC-8748-8EDE-A335476B30ED}"/>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5" name="Slide Number Placeholder 4">
            <a:extLst>
              <a:ext uri="{FF2B5EF4-FFF2-40B4-BE49-F238E27FC236}">
                <a16:creationId xmlns:a16="http://schemas.microsoft.com/office/drawing/2014/main" id="{00CC87CB-F531-9943-994A-7C0BEB4D8A76}"/>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2956095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411FA2-A50C-5A4D-A214-AB6414667667}"/>
              </a:ext>
            </a:extLst>
          </p:cNvPr>
          <p:cNvSpPr>
            <a:spLocks noGrp="1"/>
          </p:cNvSpPr>
          <p:nvPr>
            <p:ph type="dt" sz="half" idx="10"/>
          </p:nvPr>
        </p:nvSpPr>
        <p:spPr/>
        <p:txBody>
          <a:bodyPr/>
          <a:lstStyle/>
          <a:p>
            <a:fld id="{EFCE608B-A439-2D49-A240-93D541FEB82D}" type="datetime1">
              <a:rPr lang="fr-FR" smtClean="0"/>
              <a:t>17/11/2022</a:t>
            </a:fld>
            <a:endParaRPr lang="en-US"/>
          </a:p>
        </p:txBody>
      </p:sp>
      <p:sp>
        <p:nvSpPr>
          <p:cNvPr id="3" name="Footer Placeholder 2">
            <a:extLst>
              <a:ext uri="{FF2B5EF4-FFF2-40B4-BE49-F238E27FC236}">
                <a16:creationId xmlns:a16="http://schemas.microsoft.com/office/drawing/2014/main" id="{DFEEAA60-FB27-234C-9BA4-9987766E12A0}"/>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4" name="Slide Number Placeholder 3">
            <a:extLst>
              <a:ext uri="{FF2B5EF4-FFF2-40B4-BE49-F238E27FC236}">
                <a16:creationId xmlns:a16="http://schemas.microsoft.com/office/drawing/2014/main" id="{76569516-B1B5-234E-A6F5-89ADCF0038B4}"/>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1106859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6711-4D51-9042-BB42-D0EDEFBF3F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4E27930-D341-1F4C-AE13-B0C813C06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4501068-CDFF-D54F-A371-EE2015C59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082D21-FC5A-B54F-8BC1-BC4FA6B848A4}"/>
              </a:ext>
            </a:extLst>
          </p:cNvPr>
          <p:cNvSpPr>
            <a:spLocks noGrp="1"/>
          </p:cNvSpPr>
          <p:nvPr>
            <p:ph type="dt" sz="half" idx="10"/>
          </p:nvPr>
        </p:nvSpPr>
        <p:spPr/>
        <p:txBody>
          <a:bodyPr/>
          <a:lstStyle/>
          <a:p>
            <a:fld id="{74ACF46F-653D-EE43-B232-625E6A15EB03}" type="datetime1">
              <a:rPr lang="fr-FR" smtClean="0"/>
              <a:t>17/11/2022</a:t>
            </a:fld>
            <a:endParaRPr lang="en-US"/>
          </a:p>
        </p:txBody>
      </p:sp>
      <p:sp>
        <p:nvSpPr>
          <p:cNvPr id="6" name="Footer Placeholder 5">
            <a:extLst>
              <a:ext uri="{FF2B5EF4-FFF2-40B4-BE49-F238E27FC236}">
                <a16:creationId xmlns:a16="http://schemas.microsoft.com/office/drawing/2014/main" id="{A5DB44BE-5258-E74E-A36E-33D44DE02436}"/>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7" name="Slide Number Placeholder 6">
            <a:extLst>
              <a:ext uri="{FF2B5EF4-FFF2-40B4-BE49-F238E27FC236}">
                <a16:creationId xmlns:a16="http://schemas.microsoft.com/office/drawing/2014/main" id="{7D1CBA5D-8B1D-8445-B6A7-F956D3890342}"/>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655074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F32F-96A4-AE4B-BAC7-D63714BE8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CF77B45-BA94-2547-BBF7-4DADD74866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6FF91F-5F0B-7548-A693-B2D3F728D2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295423-FA1A-8B48-983D-7A6821F358F1}"/>
              </a:ext>
            </a:extLst>
          </p:cNvPr>
          <p:cNvSpPr>
            <a:spLocks noGrp="1"/>
          </p:cNvSpPr>
          <p:nvPr>
            <p:ph type="dt" sz="half" idx="10"/>
          </p:nvPr>
        </p:nvSpPr>
        <p:spPr/>
        <p:txBody>
          <a:bodyPr/>
          <a:lstStyle/>
          <a:p>
            <a:fld id="{4B74647C-624B-AB4F-BA39-6A636E954F4B}" type="datetime1">
              <a:rPr lang="fr-FR" smtClean="0"/>
              <a:t>17/11/2022</a:t>
            </a:fld>
            <a:endParaRPr lang="en-US"/>
          </a:p>
        </p:txBody>
      </p:sp>
      <p:sp>
        <p:nvSpPr>
          <p:cNvPr id="6" name="Footer Placeholder 5">
            <a:extLst>
              <a:ext uri="{FF2B5EF4-FFF2-40B4-BE49-F238E27FC236}">
                <a16:creationId xmlns:a16="http://schemas.microsoft.com/office/drawing/2014/main" id="{5A2BBF3B-4E50-064A-A50A-B2675B35764D}"/>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7" name="Slide Number Placeholder 6">
            <a:extLst>
              <a:ext uri="{FF2B5EF4-FFF2-40B4-BE49-F238E27FC236}">
                <a16:creationId xmlns:a16="http://schemas.microsoft.com/office/drawing/2014/main" id="{6B1ECB88-CEF7-C944-8926-BBCC4D26050F}"/>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1461608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694F-8C8C-D642-9C48-130F8141ADA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8859DE-72D9-184B-B004-66B95D0AD09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B86B8D-48AD-DD45-8393-0D837291FBF8}"/>
              </a:ext>
            </a:extLst>
          </p:cNvPr>
          <p:cNvSpPr>
            <a:spLocks noGrp="1"/>
          </p:cNvSpPr>
          <p:nvPr>
            <p:ph type="dt" sz="half" idx="10"/>
          </p:nvPr>
        </p:nvSpPr>
        <p:spPr/>
        <p:txBody>
          <a:bodyPr/>
          <a:lstStyle/>
          <a:p>
            <a:fld id="{FEAD425B-C7E7-3642-9C6A-A8389D48F9FB}" type="datetime1">
              <a:rPr lang="fr-FR" smtClean="0"/>
              <a:t>17/11/2022</a:t>
            </a:fld>
            <a:endParaRPr lang="en-US"/>
          </a:p>
        </p:txBody>
      </p:sp>
      <p:sp>
        <p:nvSpPr>
          <p:cNvPr id="5" name="Footer Placeholder 4">
            <a:extLst>
              <a:ext uri="{FF2B5EF4-FFF2-40B4-BE49-F238E27FC236}">
                <a16:creationId xmlns:a16="http://schemas.microsoft.com/office/drawing/2014/main" id="{45C1BF0E-A3A2-5B4B-B844-EAA715387C51}"/>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6" name="Slide Number Placeholder 5">
            <a:extLst>
              <a:ext uri="{FF2B5EF4-FFF2-40B4-BE49-F238E27FC236}">
                <a16:creationId xmlns:a16="http://schemas.microsoft.com/office/drawing/2014/main" id="{DDB889EF-E750-704E-84EF-B5E5AB6CF785}"/>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2049247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对比内容">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a:spLocks noGrp="1"/>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a:spLocks noGrp="1"/>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565EE-74F2-F44D-B760-798AA9998B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F3036E9-8AA1-6C4C-9F8D-FBC398028AC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B75CBF9-F308-D641-B7C0-E55349458CBA}"/>
              </a:ext>
            </a:extLst>
          </p:cNvPr>
          <p:cNvSpPr>
            <a:spLocks noGrp="1"/>
          </p:cNvSpPr>
          <p:nvPr>
            <p:ph type="dt" sz="half" idx="10"/>
          </p:nvPr>
        </p:nvSpPr>
        <p:spPr/>
        <p:txBody>
          <a:bodyPr/>
          <a:lstStyle/>
          <a:p>
            <a:fld id="{2450DB29-BC1A-E240-A144-2A526BB35A0E}" type="datetime1">
              <a:rPr lang="fr-FR" smtClean="0"/>
              <a:t>17/11/2022</a:t>
            </a:fld>
            <a:endParaRPr lang="en-US"/>
          </a:p>
        </p:txBody>
      </p:sp>
      <p:sp>
        <p:nvSpPr>
          <p:cNvPr id="5" name="Footer Placeholder 4">
            <a:extLst>
              <a:ext uri="{FF2B5EF4-FFF2-40B4-BE49-F238E27FC236}">
                <a16:creationId xmlns:a16="http://schemas.microsoft.com/office/drawing/2014/main" id="{BF680C97-635A-E448-93E0-9986195D5201}"/>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6" name="Slide Number Placeholder 5">
            <a:extLst>
              <a:ext uri="{FF2B5EF4-FFF2-40B4-BE49-F238E27FC236}">
                <a16:creationId xmlns:a16="http://schemas.microsoft.com/office/drawing/2014/main" id="{E04656E1-52F5-0E48-99D2-CECFC876B283}"/>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2590108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7023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94990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Tree>
    <p:extLst>
      <p:ext uri="{BB962C8B-B14F-4D97-AF65-F5344CB8AC3E}">
        <p14:creationId xmlns:p14="http://schemas.microsoft.com/office/powerpoint/2010/main" val="301851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723106"/>
            <a:ext cx="3932237" cy="1600200"/>
          </a:xfrm>
        </p:spPr>
        <p:txBody>
          <a:bodyPr anchor="b"/>
          <a:lstStyle>
            <a:lvl1pPr lvl="0">
              <a:defRPr sz="3200"/>
            </a:lvl1pPr>
          </a:lstStyle>
          <a:p>
            <a:r>
              <a:rPr lang="zh-CN"/>
              <a:t>单击此处编辑母版标题样式</a:t>
            </a:r>
          </a:p>
        </p:txBody>
      </p:sp>
      <p:sp>
        <p:nvSpPr>
          <p:cNvPr id="3" name="内容占位符 2"/>
          <p:cNvSpPr>
            <a:spLocks noGrp="1"/>
          </p:cNvSpPr>
          <p:nvPr>
            <p:ph idx="1"/>
          </p:nvPr>
        </p:nvSpPr>
        <p:spPr>
          <a:xfrm>
            <a:off x="5183188" y="723106"/>
            <a:ext cx="6172200" cy="5411787"/>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a:spLocks noGrp="1"/>
          </p:cNvSpPr>
          <p:nvPr>
            <p:ph type="body" idx="2"/>
          </p:nvPr>
        </p:nvSpPr>
        <p:spPr>
          <a:xfrm>
            <a:off x="839788" y="2323306"/>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3" name="图片占位符 2"/>
          <p:cNvSpPr>
            <a:spLocks noGrp="1"/>
          </p:cNvSpPr>
          <p:nvPr>
            <p:ph type="pic" idx="1"/>
          </p:nvPr>
        </p:nvSpPr>
        <p:spPr>
          <a:xfrm>
            <a:off x="5183188" y="727075"/>
            <a:ext cx="6172200" cy="5403850"/>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表格与标题">
    <p:spTree>
      <p:nvGrpSpPr>
        <p:cNvPr id="1" name=""/>
        <p:cNvGrpSpPr/>
        <p:nvPr/>
      </p:nvGrpSpPr>
      <p:grpSpPr>
        <a:xfrm>
          <a:off x="0" y="0"/>
          <a:ext cx="0" cy="0"/>
          <a:chOff x="0" y="0"/>
          <a:chExt cx="0" cy="0"/>
        </a:xfrm>
      </p:grpSpPr>
      <p:sp>
        <p:nvSpPr>
          <p:cNvPr id="3" name="标题 1"/>
          <p:cNvSpPr>
            <a:spLocks noGrp="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5" name="文本占位符 3"/>
          <p:cNvSpPr>
            <a:spLocks noGrp="1"/>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7" name="表格占位符 6"/>
          <p:cNvSpPr>
            <a:spLocks noGrp="1"/>
          </p:cNvSpPr>
          <p:nvPr>
            <p:ph type="tbl" idx="10"/>
          </p:nvPr>
        </p:nvSpPr>
        <p:spPr>
          <a:xfrm>
            <a:off x="5172891" y="719137"/>
            <a:ext cx="6179322" cy="5419726"/>
          </a:xfrm>
        </p:spPr>
        <p:txBody>
          <a:bodyPr/>
          <a:lstStyle/>
          <a:p>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三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4446104"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a:spLocks noGrp="1"/>
          </p:cNvSpPr>
          <p:nvPr>
            <p:ph idx="10"/>
          </p:nvPr>
        </p:nvSpPr>
        <p:spPr>
          <a:xfrm>
            <a:off x="8054009"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两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4" name="内容占位符 3"/>
          <p:cNvSpPr>
            <a:spLocks noGrp="1"/>
          </p:cNvSpPr>
          <p:nvPr>
            <p:ph idx="10"/>
          </p:nvPr>
        </p:nvSpPr>
        <p:spPr>
          <a:xfrm>
            <a:off x="838200" y="1690688"/>
            <a:ext cx="10515600" cy="217281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a:spLocks noGrp="1"/>
          </p:cNvSpPr>
          <p:nvPr>
            <p:ph idx="11"/>
          </p:nvPr>
        </p:nvSpPr>
        <p:spPr>
          <a:xfrm>
            <a:off x="838200" y="3863500"/>
            <a:ext cx="10515600" cy="2241232"/>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多张图片">
    <p:spTree>
      <p:nvGrpSpPr>
        <p:cNvPr id="1" name=""/>
        <p:cNvGrpSpPr/>
        <p:nvPr/>
      </p:nvGrpSpPr>
      <p:grpSpPr>
        <a:xfrm>
          <a:off x="0" y="0"/>
          <a:ext cx="0" cy="0"/>
          <a:chOff x="0" y="0"/>
          <a:chExt cx="0" cy="0"/>
        </a:xfrm>
      </p:grpSpPr>
      <p:sp>
        <p:nvSpPr>
          <p:cNvPr id="3" name="标题 1"/>
          <p:cNvSpPr>
            <a:spLocks noGrp="1"/>
          </p:cNvSpPr>
          <p:nvPr>
            <p:ph type="title"/>
          </p:nvPr>
        </p:nvSpPr>
        <p:spPr>
          <a:xfrm>
            <a:off x="838200" y="365125"/>
            <a:ext cx="10515600" cy="1325563"/>
          </a:xfrm>
        </p:spPr>
        <p:txBody>
          <a:bodyPr/>
          <a:lstStyle/>
          <a:p>
            <a:r>
              <a:rPr lang="zh-CN"/>
              <a:t>单击此处编辑母版标题样式</a:t>
            </a:r>
          </a:p>
        </p:txBody>
      </p:sp>
      <p:sp>
        <p:nvSpPr>
          <p:cNvPr id="7" name="图片占位符 6"/>
          <p:cNvSpPr>
            <a:spLocks noGrp="1"/>
          </p:cNvSpPr>
          <p:nvPr>
            <p:ph type="pic" idx="10"/>
          </p:nvPr>
        </p:nvSpPr>
        <p:spPr>
          <a:xfrm>
            <a:off x="838200" y="1690689"/>
            <a:ext cx="5257800" cy="2338886"/>
          </a:xfrm>
        </p:spPr>
        <p:txBody>
          <a:bodyPr/>
          <a:lstStyle/>
          <a:p>
            <a:endParaRPr lang="zh-CN"/>
          </a:p>
        </p:txBody>
      </p:sp>
      <p:sp>
        <p:nvSpPr>
          <p:cNvPr id="8" name="图片占位符 6"/>
          <p:cNvSpPr>
            <a:spLocks noGrp="1"/>
          </p:cNvSpPr>
          <p:nvPr>
            <p:ph type="pic" idx="11"/>
          </p:nvPr>
        </p:nvSpPr>
        <p:spPr>
          <a:xfrm>
            <a:off x="6096001" y="1690689"/>
            <a:ext cx="5257802" cy="2338886"/>
          </a:xfrm>
        </p:spPr>
        <p:txBody>
          <a:bodyPr/>
          <a:lstStyle/>
          <a:p>
            <a:endParaRPr lang="zh-CN"/>
          </a:p>
        </p:txBody>
      </p:sp>
      <p:sp>
        <p:nvSpPr>
          <p:cNvPr id="9" name="图片占位符 6"/>
          <p:cNvSpPr>
            <a:spLocks noGrp="1"/>
          </p:cNvSpPr>
          <p:nvPr>
            <p:ph type="pic" idx="12"/>
          </p:nvPr>
        </p:nvSpPr>
        <p:spPr>
          <a:xfrm>
            <a:off x="838200" y="4029575"/>
            <a:ext cx="5257800" cy="2338886"/>
          </a:xfrm>
        </p:spPr>
        <p:txBody>
          <a:bodyPr/>
          <a:lstStyle/>
          <a:p>
            <a:endParaRPr lang="zh-CN"/>
          </a:p>
        </p:txBody>
      </p:sp>
      <p:sp>
        <p:nvSpPr>
          <p:cNvPr id="10" name="图片占位符 6"/>
          <p:cNvSpPr>
            <a:spLocks noGrp="1"/>
          </p:cNvSpPr>
          <p:nvPr>
            <p:ph type="pic" idx="13"/>
          </p:nvPr>
        </p:nvSpPr>
        <p:spPr>
          <a:xfrm>
            <a:off x="6096001" y="4029575"/>
            <a:ext cx="5257802" cy="2338886"/>
          </a:xfrm>
        </p:spPr>
        <p:txBody>
          <a:bodyPr/>
          <a:lstStyle/>
          <a:p>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62CE-D86B-084E-A719-CBB6AFA12F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CA89379-9014-7349-8B47-929A00B6A1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05BC1F-03B1-1E4E-97C6-02F50DE90FAB}"/>
              </a:ext>
            </a:extLst>
          </p:cNvPr>
          <p:cNvSpPr>
            <a:spLocks noGrp="1"/>
          </p:cNvSpPr>
          <p:nvPr>
            <p:ph type="dt" sz="half" idx="10"/>
          </p:nvPr>
        </p:nvSpPr>
        <p:spPr/>
        <p:txBody>
          <a:bodyPr/>
          <a:lstStyle/>
          <a:p>
            <a:fld id="{589A4928-391A-2B47-8B4F-4AEC058BD1AC}" type="datetime1">
              <a:rPr lang="fr-FR" smtClean="0"/>
              <a:t>17/11/2022</a:t>
            </a:fld>
            <a:endParaRPr lang="en-US"/>
          </a:p>
        </p:txBody>
      </p:sp>
      <p:sp>
        <p:nvSpPr>
          <p:cNvPr id="5" name="Footer Placeholder 4">
            <a:extLst>
              <a:ext uri="{FF2B5EF4-FFF2-40B4-BE49-F238E27FC236}">
                <a16:creationId xmlns:a16="http://schemas.microsoft.com/office/drawing/2014/main" id="{DDF85CA4-F36D-EC40-8876-E24860EB443E}"/>
              </a:ext>
            </a:extLst>
          </p:cNvPr>
          <p:cNvSpPr>
            <a:spLocks noGrp="1"/>
          </p:cNvSpPr>
          <p:nvPr>
            <p:ph type="ftr" sz="quarter" idx="11"/>
          </p:nvPr>
        </p:nvSpPr>
        <p:spPr/>
        <p:txBody>
          <a:bodyPr/>
          <a:lstStyle/>
          <a:p>
            <a:r>
              <a:rPr lang="en-US"/>
              <a:t>Graph Robustness Benchmark: Benchmarking the Adversarial Robustness of Graph Machine Learning</a:t>
            </a:r>
          </a:p>
        </p:txBody>
      </p:sp>
      <p:sp>
        <p:nvSpPr>
          <p:cNvPr id="6" name="Slide Number Placeholder 5">
            <a:extLst>
              <a:ext uri="{FF2B5EF4-FFF2-40B4-BE49-F238E27FC236}">
                <a16:creationId xmlns:a16="http://schemas.microsoft.com/office/drawing/2014/main" id="{6EC1A5AF-9296-2D49-8812-AB711752871F}"/>
              </a:ext>
            </a:extLst>
          </p:cNvPr>
          <p:cNvSpPr>
            <a:spLocks noGrp="1"/>
          </p:cNvSpPr>
          <p:nvPr>
            <p:ph type="sldNum" sz="quarter" idx="12"/>
          </p:nvPr>
        </p:nvSpPr>
        <p:spPr/>
        <p:txBody>
          <a:bodyPr/>
          <a:lstStyle/>
          <a:p>
            <a:fld id="{C640784E-7143-9840-B3E1-CE9445F3CA5C}" type="slidenum">
              <a:rPr lang="en-US" smtClean="0"/>
              <a:t>‹#›</a:t>
            </a:fld>
            <a:endParaRPr lang="en-US"/>
          </a:p>
        </p:txBody>
      </p:sp>
    </p:spTree>
    <p:extLst>
      <p:ext uri="{BB962C8B-B14F-4D97-AF65-F5344CB8AC3E}">
        <p14:creationId xmlns:p14="http://schemas.microsoft.com/office/powerpoint/2010/main" val="3260627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txStyles>
    <p:titleStyle>
      <a:lvl1pPr lvl="0" algn="l" defTabSz="914400">
        <a:lnSpc>
          <a:spcPct val="130000"/>
        </a:lnSpc>
        <a:spcBef>
          <a:spcPct val="0"/>
        </a:spcBef>
        <a:buNone/>
        <a:defRPr sz="4400" kern="1200">
          <a:solidFill>
            <a:schemeClr val="tx1"/>
          </a:solidFill>
          <a:latin typeface="微软雅黑"/>
          <a:ea typeface="微软雅黑"/>
        </a:defRPr>
      </a:lvl1pPr>
    </p:titleStyle>
    <p:body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p:bodyStyle>
    <p:other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138241-D2E7-2F4E-8343-355FE151ED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09E5F6A-6EA3-5E42-9BC8-772CFC1DF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85A53E-B986-FB4F-AF06-1E439F6D8B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33EFA7-B29A-654B-88A2-3CAADCA02DF9}" type="datetime1">
              <a:rPr lang="fr-FR" smtClean="0"/>
              <a:t>17/11/2022</a:t>
            </a:fld>
            <a:endParaRPr lang="en-US"/>
          </a:p>
        </p:txBody>
      </p:sp>
      <p:sp>
        <p:nvSpPr>
          <p:cNvPr id="5" name="Footer Placeholder 4">
            <a:extLst>
              <a:ext uri="{FF2B5EF4-FFF2-40B4-BE49-F238E27FC236}">
                <a16:creationId xmlns:a16="http://schemas.microsoft.com/office/drawing/2014/main" id="{4BD758B5-FFC7-E74F-9CD6-216C847EE1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Graph Robustness Benchmark: Benchmarking the Adversarial Robustness of Graph Machine Learning</a:t>
            </a:r>
          </a:p>
        </p:txBody>
      </p:sp>
      <p:sp>
        <p:nvSpPr>
          <p:cNvPr id="6" name="Slide Number Placeholder 5">
            <a:extLst>
              <a:ext uri="{FF2B5EF4-FFF2-40B4-BE49-F238E27FC236}">
                <a16:creationId xmlns:a16="http://schemas.microsoft.com/office/drawing/2014/main" id="{00A24F9A-3A7E-7149-9A3F-8F20242DA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0784E-7143-9840-B3E1-CE9445F3CA5C}" type="slidenum">
              <a:rPr lang="en-US" smtClean="0"/>
              <a:t>‹#›</a:t>
            </a:fld>
            <a:endParaRPr lang="en-US"/>
          </a:p>
        </p:txBody>
      </p:sp>
    </p:spTree>
    <p:extLst>
      <p:ext uri="{BB962C8B-B14F-4D97-AF65-F5344CB8AC3E}">
        <p14:creationId xmlns:p14="http://schemas.microsoft.com/office/powerpoint/2010/main" val="88083545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github.com/THUDM/CodeGeeX" TargetMode="External"/><Relationship Id="rId5" Type="http://schemas.openxmlformats.org/officeDocument/2006/relationships/hyperlink" Target="https://models.aminer.cn/codegeex"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s://github.com/huggingface/transformers/tree/main/examples/research_projects/codeparro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hyperlink" Target="https://models.aminer.cn/codegeex/codeTranslator" TargetMode="External"/><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1.xml"/><Relationship Id="rId5" Type="http://schemas.openxmlformats.org/officeDocument/2006/relationships/image" Target="../media/image4.jp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THUDM/CodeGeeX" TargetMode="External"/><Relationship Id="rId3" Type="http://schemas.openxmlformats.org/officeDocument/2006/relationships/image" Target="../media/image46.jpeg"/><Relationship Id="rId7" Type="http://schemas.openxmlformats.org/officeDocument/2006/relationships/hyperlink" Target="https://models.aminer.cn/codegeex" TargetMode="External"/><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9FEEB1E-361F-15EF-0A51-A7144E55E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8826" y="4896825"/>
            <a:ext cx="1956504" cy="1956504"/>
          </a:xfrm>
          <a:prstGeom prst="rect">
            <a:avLst/>
          </a:prstGeom>
        </p:spPr>
      </p:pic>
      <p:sp>
        <p:nvSpPr>
          <p:cNvPr id="2" name="Title 1">
            <a:extLst>
              <a:ext uri="{FF2B5EF4-FFF2-40B4-BE49-F238E27FC236}">
                <a16:creationId xmlns:a16="http://schemas.microsoft.com/office/drawing/2014/main" id="{E47BD964-E05D-A54D-86A1-FD3975F64BA1}"/>
              </a:ext>
            </a:extLst>
          </p:cNvPr>
          <p:cNvSpPr>
            <a:spLocks noGrp="1"/>
          </p:cNvSpPr>
          <p:nvPr>
            <p:ph type="ctrTitle"/>
          </p:nvPr>
        </p:nvSpPr>
        <p:spPr>
          <a:xfrm>
            <a:off x="341199" y="1511427"/>
            <a:ext cx="11509597" cy="2216280"/>
          </a:xfrm>
        </p:spPr>
        <p:txBody>
          <a:bodyPr anchor="ctr">
            <a:noAutofit/>
          </a:bodyPr>
          <a:lstStyle/>
          <a:p>
            <a:r>
              <a:rPr lang="en-US" sz="40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en-US" sz="40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sz="4000" b="1" dirty="0" err="1">
                <a:latin typeface="Microsoft YaHei" panose="020B0503020204020204" pitchFamily="34" charset="-122"/>
                <a:ea typeface="Microsoft YaHei" panose="020B0503020204020204" pitchFamily="34" charset="-122"/>
                <a:cs typeface="Times New Roman" panose="02020603050405020304" pitchFamily="18" charset="0"/>
              </a:rPr>
              <a:t>自动代码生成插件</a:t>
            </a:r>
            <a:endParaRPr lang="en-US" sz="40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图片 7">
            <a:extLst>
              <a:ext uri="{FF2B5EF4-FFF2-40B4-BE49-F238E27FC236}">
                <a16:creationId xmlns:a16="http://schemas.microsoft.com/office/drawing/2014/main" id="{C3A52A0E-5701-5843-89CA-FA2E546B2DC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67960" y="14945"/>
            <a:ext cx="3224040" cy="1364355"/>
          </a:xfrm>
          <a:prstGeom prst="rect">
            <a:avLst/>
          </a:prstGeom>
        </p:spPr>
      </p:pic>
      <p:sp>
        <p:nvSpPr>
          <p:cNvPr id="3" name="TextBox 2">
            <a:extLst>
              <a:ext uri="{FF2B5EF4-FFF2-40B4-BE49-F238E27FC236}">
                <a16:creationId xmlns:a16="http://schemas.microsoft.com/office/drawing/2014/main" id="{49136EB3-8EB5-157C-2D4C-0701DB8F745A}"/>
              </a:ext>
            </a:extLst>
          </p:cNvPr>
          <p:cNvSpPr txBox="1"/>
          <p:nvPr/>
        </p:nvSpPr>
        <p:spPr>
          <a:xfrm>
            <a:off x="4746907" y="3359838"/>
            <a:ext cx="2698175" cy="597856"/>
          </a:xfrm>
          <a:prstGeom prst="rect">
            <a:avLst/>
          </a:prstGeom>
          <a:noFill/>
        </p:spPr>
        <p:txBody>
          <a:bodyPr wrap="none" rtlCol="0">
            <a:spAutoFit/>
          </a:bodyPr>
          <a:lstStyle/>
          <a:p>
            <a:pPr algn="ctr"/>
            <a:r>
              <a:rPr lang="en-US" sz="2800" dirty="0" err="1">
                <a:latin typeface="Microsoft YaHei" panose="020B0503020204020204" pitchFamily="34" charset="-122"/>
                <a:ea typeface="Microsoft YaHei" panose="020B0503020204020204" pitchFamily="34" charset="-122"/>
                <a:cs typeface="Times New Roman" panose="02020603050405020304" pitchFamily="18" charset="0"/>
              </a:rPr>
              <a:t>主讲人</a:t>
            </a:r>
            <a:r>
              <a:rPr lang="zh-CN" altLang="en-US" sz="28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sz="2800" dirty="0" err="1">
                <a:latin typeface="Microsoft YaHei" panose="020B0503020204020204" pitchFamily="34" charset="-122"/>
                <a:ea typeface="Microsoft YaHei" panose="020B0503020204020204" pitchFamily="34" charset="-122"/>
                <a:cs typeface="Times New Roman" panose="02020603050405020304" pitchFamily="18" charset="0"/>
              </a:rPr>
              <a:t>郑勤锴</a:t>
            </a:r>
            <a:endParaRPr lang="en-US" sz="28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ED5787ED-E842-9F3A-AF10-DCFBB1979E88}"/>
              </a:ext>
            </a:extLst>
          </p:cNvPr>
          <p:cNvSpPr txBox="1"/>
          <p:nvPr/>
        </p:nvSpPr>
        <p:spPr>
          <a:xfrm>
            <a:off x="190694" y="5287779"/>
            <a:ext cx="7342523" cy="1485920"/>
          </a:xfrm>
          <a:prstGeom prst="rect">
            <a:avLst/>
          </a:prstGeom>
          <a:noFill/>
        </p:spPr>
        <p:txBody>
          <a:bodyPr wrap="none" rtlCol="0">
            <a:spAutoFit/>
          </a:bodyPr>
          <a:lstStyle/>
          <a:p>
            <a:r>
              <a:rPr lang="en-US" sz="2400" b="1" dirty="0" err="1">
                <a:latin typeface="Microsoft YaHei" panose="020B0503020204020204" pitchFamily="34" charset="-122"/>
                <a:ea typeface="Microsoft YaHei" panose="020B0503020204020204" pitchFamily="34" charset="-122"/>
                <a:cs typeface="Times New Roman" panose="02020603050405020304" pitchFamily="18" charset="0"/>
              </a:rPr>
              <a:t>主页</a:t>
            </a:r>
            <a:r>
              <a:rPr lang="en-US" sz="24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sz="2400" dirty="0">
                <a:latin typeface="Microsoft YaHei" panose="020B0503020204020204" pitchFamily="34" charset="-122"/>
                <a:ea typeface="Microsoft YaHei" panose="020B0503020204020204" pitchFamily="34" charset="-122"/>
                <a:cs typeface="Times New Roman" panose="02020603050405020304" pitchFamily="18" charset="0"/>
                <a:hlinkClick r:id="rId5"/>
              </a:rPr>
              <a:t>https://models.aminer.cn/codegeex</a:t>
            </a:r>
            <a:endParaRPr lang="en-US" sz="2400" b="1"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sz="2400" b="1" dirty="0" err="1">
                <a:latin typeface="Microsoft YaHei" panose="020B0503020204020204" pitchFamily="34" charset="-122"/>
                <a:ea typeface="Microsoft YaHei" panose="020B0503020204020204" pitchFamily="34" charset="-122"/>
                <a:cs typeface="Times New Roman" panose="02020603050405020304" pitchFamily="18" charset="0"/>
              </a:rPr>
              <a:t>源码</a:t>
            </a:r>
            <a:r>
              <a:rPr lang="en-US" sz="24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sz="2400" dirty="0">
                <a:latin typeface="Microsoft YaHei" panose="020B0503020204020204" pitchFamily="34" charset="-122"/>
                <a:ea typeface="Microsoft YaHei" panose="020B0503020204020204" pitchFamily="34" charset="-122"/>
                <a:cs typeface="Times New Roman" panose="02020603050405020304" pitchFamily="18" charset="0"/>
                <a:hlinkClick r:id="rId6"/>
              </a:rPr>
              <a:t>https://github.com/THUDM/CodeGeeX</a:t>
            </a:r>
            <a:endParaRPr lang="en-US" sz="2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sz="2400" b="1" dirty="0" err="1">
                <a:latin typeface="Microsoft YaHei" panose="020B0503020204020204" pitchFamily="34" charset="-122"/>
                <a:ea typeface="Microsoft YaHei" panose="020B0503020204020204" pitchFamily="34" charset="-122"/>
                <a:cs typeface="Times New Roman" panose="02020603050405020304" pitchFamily="18" charset="0"/>
              </a:rPr>
              <a:t>插件</a:t>
            </a:r>
            <a:r>
              <a:rPr lang="en-US" sz="2400"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sz="2400" dirty="0">
                <a:latin typeface="Microsoft YaHei" panose="020B0503020204020204" pitchFamily="34" charset="-122"/>
                <a:ea typeface="Microsoft YaHei" panose="020B0503020204020204" pitchFamily="34" charset="-122"/>
                <a:cs typeface="Times New Roman" panose="02020603050405020304" pitchFamily="18" charset="0"/>
              </a:rPr>
              <a:t>VS Code</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插件市场搜索“</a:t>
            </a:r>
            <a:r>
              <a:rPr lang="en-US" altLang="zh-CN" sz="2400"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”免费下载</a:t>
            </a:r>
            <a:endParaRPr lang="en-US" sz="2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 name="TextBox 18">
            <a:extLst>
              <a:ext uri="{FF2B5EF4-FFF2-40B4-BE49-F238E27FC236}">
                <a16:creationId xmlns:a16="http://schemas.microsoft.com/office/drawing/2014/main" id="{5F92D425-C2E9-F366-AFE2-1BCE253FDEF9}"/>
              </a:ext>
            </a:extLst>
          </p:cNvPr>
          <p:cNvSpPr txBox="1"/>
          <p:nvPr/>
        </p:nvSpPr>
        <p:spPr>
          <a:xfrm>
            <a:off x="10228340" y="4544588"/>
            <a:ext cx="1717476" cy="453394"/>
          </a:xfrm>
          <a:prstGeom prst="rect">
            <a:avLst/>
          </a:prstGeom>
          <a:noFill/>
        </p:spPr>
        <p:txBody>
          <a:bodyPr wrap="square">
            <a:spAutoFit/>
          </a:bodyPr>
          <a:lstStyle/>
          <a:p>
            <a:r>
              <a:rPr lang="en-US" sz="2000" b="1" dirty="0"/>
              <a:t>GitHub仓库</a:t>
            </a:r>
          </a:p>
        </p:txBody>
      </p:sp>
      <p:pic>
        <p:nvPicPr>
          <p:cNvPr id="27" name="Picture 26">
            <a:extLst>
              <a:ext uri="{FF2B5EF4-FFF2-40B4-BE49-F238E27FC236}">
                <a16:creationId xmlns:a16="http://schemas.microsoft.com/office/drawing/2014/main" id="{22E61436-45E7-C66C-2FB4-9D308F5346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471" y="161171"/>
            <a:ext cx="1233421" cy="1071901"/>
          </a:xfrm>
          <a:prstGeom prst="rect">
            <a:avLst/>
          </a:prstGeom>
        </p:spPr>
      </p:pic>
      <p:sp>
        <p:nvSpPr>
          <p:cNvPr id="14" name="TextBox 13">
            <a:extLst>
              <a:ext uri="{FF2B5EF4-FFF2-40B4-BE49-F238E27FC236}">
                <a16:creationId xmlns:a16="http://schemas.microsoft.com/office/drawing/2014/main" id="{96C61C8A-AB7F-E27D-81CB-A63E4D076673}"/>
              </a:ext>
            </a:extLst>
          </p:cNvPr>
          <p:cNvSpPr txBox="1"/>
          <p:nvPr/>
        </p:nvSpPr>
        <p:spPr>
          <a:xfrm>
            <a:off x="8164712" y="4544588"/>
            <a:ext cx="1606495" cy="453394"/>
          </a:xfrm>
          <a:prstGeom prst="rect">
            <a:avLst/>
          </a:prstGeom>
          <a:noFill/>
        </p:spPr>
        <p:txBody>
          <a:bodyPr wrap="square">
            <a:spAutoFit/>
          </a:bodyPr>
          <a:lstStyle/>
          <a:p>
            <a:r>
              <a:rPr lang="en-US" sz="2000" b="1" dirty="0">
                <a:latin typeface="Microsoft YaHei" panose="020B0503020204020204" pitchFamily="34" charset="-122"/>
                <a:ea typeface="Microsoft YaHei" panose="020B0503020204020204" pitchFamily="34" charset="-122"/>
                <a:cs typeface="Times New Roman" panose="02020603050405020304" pitchFamily="18" charset="0"/>
              </a:rPr>
              <a:t>体验DEMO</a:t>
            </a:r>
            <a:endParaRPr lang="en-US" sz="2000" b="1" dirty="0"/>
          </a:p>
        </p:txBody>
      </p:sp>
      <p:pic>
        <p:nvPicPr>
          <p:cNvPr id="5" name="Picture 4">
            <a:extLst>
              <a:ext uri="{FF2B5EF4-FFF2-40B4-BE49-F238E27FC236}">
                <a16:creationId xmlns:a16="http://schemas.microsoft.com/office/drawing/2014/main" id="{A6569543-3ACE-6A07-648B-F8CA4933D5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1947" y="4941673"/>
            <a:ext cx="1832026" cy="1832026"/>
          </a:xfrm>
          <a:prstGeom prst="rect">
            <a:avLst/>
          </a:prstGeom>
        </p:spPr>
      </p:pic>
    </p:spTree>
    <p:extLst>
      <p:ext uri="{BB962C8B-B14F-4D97-AF65-F5344CB8AC3E}">
        <p14:creationId xmlns:p14="http://schemas.microsoft.com/office/powerpoint/2010/main" val="146888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Inline Completion API</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9" name="TextBox 18">
            <a:extLst>
              <a:ext uri="{FF2B5EF4-FFF2-40B4-BE49-F238E27FC236}">
                <a16:creationId xmlns:a16="http://schemas.microsoft.com/office/drawing/2014/main" id="{5F5F028E-E6B3-D446-C544-08CBA5F9F760}"/>
              </a:ext>
            </a:extLst>
          </p:cNvPr>
          <p:cNvSpPr txBox="1"/>
          <p:nvPr/>
        </p:nvSpPr>
        <p:spPr>
          <a:xfrm>
            <a:off x="199862" y="1133976"/>
            <a:ext cx="5896138" cy="5029390"/>
          </a:xfrm>
          <a:prstGeom prst="rect">
            <a:avLst/>
          </a:prstGeom>
          <a:noFill/>
        </p:spPr>
        <p:txBody>
          <a:bodyPr wrap="square" rtlCol="0">
            <a:spAutoFit/>
          </a:bodyPr>
          <a:lstStyle/>
          <a:p>
            <a:pPr>
              <a:lnSpc>
                <a:spcPct val="150000"/>
              </a:lnSpc>
            </a:pPr>
            <a:r>
              <a:rPr lang="zh-CN" altLang="en-US" dirty="0"/>
              <a:t>我们在</a:t>
            </a:r>
            <a:r>
              <a:rPr lang="en-US" altLang="zh-CN" dirty="0"/>
              <a:t>API</a:t>
            </a:r>
            <a:r>
              <a:rPr lang="zh-CN" altLang="en-US" dirty="0"/>
              <a:t>基础上进行开发：</a:t>
            </a:r>
            <a:endParaRPr lang="en-US" altLang="zh-CN" dirty="0"/>
          </a:p>
          <a:p>
            <a:pPr marL="342900" indent="-342900">
              <a:lnSpc>
                <a:spcPct val="150000"/>
              </a:lnSpc>
              <a:buFont typeface="+mj-lt"/>
              <a:buAutoNum type="arabicPeriod"/>
            </a:pPr>
            <a:r>
              <a:rPr lang="zh-CN" altLang="en-US" dirty="0"/>
              <a:t>捕捉当前按键输入，触发回调函数；</a:t>
            </a:r>
            <a:endParaRPr lang="en-US" altLang="zh-CN" dirty="0"/>
          </a:p>
          <a:p>
            <a:pPr marL="800100" lvl="1" indent="-342900">
              <a:lnSpc>
                <a:spcPct val="150000"/>
              </a:lnSpc>
              <a:buFont typeface="+mj-lt"/>
              <a:buAutoNum type="arabicPeriod"/>
            </a:pPr>
            <a:r>
              <a:rPr lang="zh-CN" altLang="en-US" dirty="0"/>
              <a:t>判断用户何时停止编写，触发代码生成；</a:t>
            </a:r>
            <a:endParaRPr lang="en-US" altLang="zh-CN" dirty="0"/>
          </a:p>
          <a:p>
            <a:pPr marL="800100" lvl="1" indent="-342900">
              <a:lnSpc>
                <a:spcPct val="150000"/>
              </a:lnSpc>
              <a:buFont typeface="+mj-lt"/>
              <a:buAutoNum type="arabicPeriod"/>
            </a:pPr>
            <a:r>
              <a:rPr lang="zh-CN" altLang="en-US" dirty="0"/>
              <a:t>触发生成时</a:t>
            </a:r>
            <a:r>
              <a:rPr lang="en-US" altLang="zh-CN" dirty="0" err="1"/>
              <a:t>StatusBar</a:t>
            </a:r>
            <a:r>
              <a:rPr lang="zh-CN" altLang="en-US" dirty="0"/>
              <a:t>中</a:t>
            </a:r>
            <a:r>
              <a:rPr lang="en-US" altLang="zh-CN" dirty="0"/>
              <a:t>logo</a:t>
            </a:r>
            <a:r>
              <a:rPr lang="zh-CN" altLang="en-US" dirty="0"/>
              <a:t>变化；</a:t>
            </a:r>
            <a:endParaRPr lang="en-US" altLang="zh-CN" dirty="0"/>
          </a:p>
          <a:p>
            <a:pPr marL="342900" indent="-342900">
              <a:lnSpc>
                <a:spcPct val="150000"/>
              </a:lnSpc>
              <a:buFont typeface="+mj-lt"/>
              <a:buAutoNum type="arabicPeriod"/>
            </a:pPr>
            <a:r>
              <a:rPr lang="zh-CN" altLang="en-US" dirty="0">
                <a:solidFill>
                  <a:schemeClr val="bg2"/>
                </a:solidFill>
              </a:rPr>
              <a:t>输入是当前编辑器内容，光标位置等；</a:t>
            </a:r>
            <a:endParaRPr lang="en-US" altLang="zh-CN" dirty="0">
              <a:solidFill>
                <a:schemeClr val="bg2"/>
              </a:solidFill>
            </a:endParaRPr>
          </a:p>
          <a:p>
            <a:pPr marL="342900" indent="-342900">
              <a:lnSpc>
                <a:spcPct val="150000"/>
              </a:lnSpc>
              <a:buFont typeface="+mj-lt"/>
              <a:buAutoNum type="arabicPeriod"/>
            </a:pPr>
            <a:r>
              <a:rPr lang="zh-CN" altLang="en-US" dirty="0"/>
              <a:t>处理代码生成的逻辑；</a:t>
            </a:r>
            <a:endParaRPr lang="en-US" altLang="zh-CN" dirty="0"/>
          </a:p>
          <a:p>
            <a:pPr marL="800100" lvl="1" indent="-342900">
              <a:lnSpc>
                <a:spcPct val="150000"/>
              </a:lnSpc>
              <a:buFont typeface="+mj-lt"/>
              <a:buAutoNum type="arabicPeriod"/>
            </a:pPr>
            <a:r>
              <a:rPr lang="zh-CN" altLang="en-US" dirty="0"/>
              <a:t>收集编辑器中代码，当前语言等信息；</a:t>
            </a:r>
            <a:endParaRPr lang="en-US" altLang="zh-CN" dirty="0"/>
          </a:p>
          <a:p>
            <a:pPr marL="800100" lvl="1" indent="-342900">
              <a:lnSpc>
                <a:spcPct val="150000"/>
              </a:lnSpc>
              <a:buFont typeface="+mj-lt"/>
              <a:buAutoNum type="arabicPeriod"/>
            </a:pPr>
            <a:r>
              <a:rPr lang="zh-CN" altLang="en-US" dirty="0"/>
              <a:t>通过</a:t>
            </a:r>
            <a:r>
              <a:rPr lang="en-US" altLang="zh-CN" dirty="0"/>
              <a:t>http</a:t>
            </a:r>
            <a:r>
              <a:rPr lang="zh-CN" altLang="en-US" dirty="0"/>
              <a:t>发送给后端服务器；</a:t>
            </a:r>
            <a:endParaRPr lang="en-US" altLang="zh-CN" dirty="0"/>
          </a:p>
          <a:p>
            <a:pPr marL="342900" indent="-342900">
              <a:lnSpc>
                <a:spcPct val="150000"/>
              </a:lnSpc>
              <a:buFont typeface="+mj-lt"/>
              <a:buAutoNum type="arabicPeriod"/>
            </a:pPr>
            <a:r>
              <a:rPr lang="zh-CN" altLang="en-US" dirty="0">
                <a:solidFill>
                  <a:schemeClr val="bg2"/>
                </a:solidFill>
              </a:rPr>
              <a:t>返回需要插入到编辑器中的候选代码，以及在编辑器中的位置；</a:t>
            </a:r>
            <a:endParaRPr lang="en-US" altLang="zh-CN" dirty="0">
              <a:solidFill>
                <a:schemeClr val="bg2"/>
              </a:solidFill>
            </a:endParaRPr>
          </a:p>
          <a:p>
            <a:pPr marL="342900" indent="-342900">
              <a:lnSpc>
                <a:spcPct val="150000"/>
              </a:lnSpc>
              <a:buFont typeface="+mj-lt"/>
              <a:buAutoNum type="arabicPeriod"/>
            </a:pPr>
            <a:r>
              <a:rPr lang="zh-CN" altLang="en-US" dirty="0">
                <a:solidFill>
                  <a:schemeClr val="bg2"/>
                </a:solidFill>
              </a:rPr>
              <a:t>将候选代码绘制在编辑器中，提供快捷键支持；</a:t>
            </a:r>
            <a:endParaRPr lang="en-US" altLang="zh-CN" dirty="0">
              <a:solidFill>
                <a:schemeClr val="bg2"/>
              </a:solidFill>
            </a:endParaRPr>
          </a:p>
          <a:p>
            <a:pPr marL="342900" indent="-342900">
              <a:lnSpc>
                <a:spcPct val="150000"/>
              </a:lnSpc>
              <a:buFont typeface="+mj-lt"/>
              <a:buAutoNum type="arabicPeriod"/>
            </a:pPr>
            <a:r>
              <a:rPr lang="zh-CN" altLang="en-US" dirty="0"/>
              <a:t>加入其他模式的支持</a:t>
            </a:r>
            <a:endParaRPr lang="en-US" altLang="zh-CN" dirty="0"/>
          </a:p>
        </p:txBody>
      </p:sp>
      <p:pic>
        <p:nvPicPr>
          <p:cNvPr id="4" name="动图01_self_attention_python">
            <a:hlinkClick r:id="" action="ppaction://media"/>
            <a:extLst>
              <a:ext uri="{FF2B5EF4-FFF2-40B4-BE49-F238E27FC236}">
                <a16:creationId xmlns:a16="http://schemas.microsoft.com/office/drawing/2014/main" id="{E982E1B0-C385-518B-DD74-60F5F8D46D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33517" y="1133976"/>
            <a:ext cx="6165824" cy="4846499"/>
          </a:xfrm>
          <a:prstGeom prst="rect">
            <a:avLst/>
          </a:prstGeom>
        </p:spPr>
      </p:pic>
    </p:spTree>
    <p:extLst>
      <p:ext uri="{BB962C8B-B14F-4D97-AF65-F5344CB8AC3E}">
        <p14:creationId xmlns:p14="http://schemas.microsoft.com/office/powerpoint/2010/main" val="54574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3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rPr>
              <a:t>插件功能演示</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22" name="TextBox 21">
            <a:extLst>
              <a:ext uri="{FF2B5EF4-FFF2-40B4-BE49-F238E27FC236}">
                <a16:creationId xmlns:a16="http://schemas.microsoft.com/office/drawing/2014/main" id="{C01FF945-F181-B57C-3D41-A7C2062CF082}"/>
              </a:ext>
            </a:extLst>
          </p:cNvPr>
          <p:cNvSpPr txBox="1"/>
          <p:nvPr/>
        </p:nvSpPr>
        <p:spPr>
          <a:xfrm>
            <a:off x="7864690" y="986079"/>
            <a:ext cx="4327310" cy="1617687"/>
          </a:xfrm>
          <a:prstGeom prst="rect">
            <a:avLst/>
          </a:prstGeom>
          <a:noFill/>
        </p:spPr>
        <p:txBody>
          <a:bodyPr wrap="square" rtlCol="0">
            <a:spAutoFit/>
          </a:bodyPr>
          <a:lstStyle/>
          <a:p>
            <a:r>
              <a:rPr lang="en-US" sz="2400" b="1" dirty="0" err="1"/>
              <a:t>自动模式</a:t>
            </a:r>
            <a:r>
              <a:rPr lang="zh-CN" altLang="en-US" sz="2400" b="1" dirty="0"/>
              <a:t>：</a:t>
            </a:r>
            <a:endParaRPr lang="en-US" altLang="zh-CN" sz="2400" b="1" dirty="0"/>
          </a:p>
          <a:p>
            <a:r>
              <a:rPr lang="zh-CN" altLang="en-US" dirty="0"/>
              <a:t>在当前光标处自动提示候选代码，</a:t>
            </a:r>
            <a:endParaRPr lang="en-US" altLang="zh-CN" dirty="0"/>
          </a:p>
          <a:p>
            <a:r>
              <a:rPr lang="zh-CN" altLang="en-US" dirty="0"/>
              <a:t>按</a:t>
            </a:r>
            <a:r>
              <a:rPr lang="en-US" altLang="zh-CN" dirty="0"/>
              <a:t>Tab</a:t>
            </a:r>
            <a:r>
              <a:rPr lang="zh-CN" altLang="en-US" dirty="0"/>
              <a:t>键即可补全，</a:t>
            </a:r>
            <a:r>
              <a:rPr lang="en-US" altLang="zh-CN" dirty="0"/>
              <a:t>option+[</a:t>
            </a:r>
            <a:r>
              <a:rPr lang="zh-CN" altLang="en-US" dirty="0"/>
              <a:t> </a:t>
            </a:r>
            <a:r>
              <a:rPr lang="en-US" altLang="zh-CN" dirty="0"/>
              <a:t>]</a:t>
            </a:r>
            <a:r>
              <a:rPr lang="zh-CN" altLang="en-US" dirty="0"/>
              <a:t>切换候选，</a:t>
            </a:r>
            <a:endParaRPr lang="en-US" altLang="zh-CN" dirty="0"/>
          </a:p>
          <a:p>
            <a:r>
              <a:rPr lang="zh-CN" altLang="en-US" dirty="0"/>
              <a:t>支持方法级生成，支持单行生成。</a:t>
            </a:r>
            <a:endParaRPr lang="en-US" dirty="0"/>
          </a:p>
        </p:txBody>
      </p:sp>
      <p:pic>
        <p:nvPicPr>
          <p:cNvPr id="3" name="动图01_self_attention_python">
            <a:hlinkClick r:id="" action="ppaction://media"/>
            <a:extLst>
              <a:ext uri="{FF2B5EF4-FFF2-40B4-BE49-F238E27FC236}">
                <a16:creationId xmlns:a16="http://schemas.microsoft.com/office/drawing/2014/main" id="{F19D10FA-853D-2A60-7552-2517F94996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3651" y="1121073"/>
            <a:ext cx="7066386" cy="5554364"/>
          </a:xfrm>
          <a:prstGeom prst="rect">
            <a:avLst/>
          </a:prstGeom>
        </p:spPr>
      </p:pic>
    </p:spTree>
    <p:extLst>
      <p:ext uri="{BB962C8B-B14F-4D97-AF65-F5344CB8AC3E}">
        <p14:creationId xmlns:p14="http://schemas.microsoft.com/office/powerpoint/2010/main" val="255245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3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rPr>
              <a:t>插件功能演示</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7" name="TextBox 6">
            <a:extLst>
              <a:ext uri="{FF2B5EF4-FFF2-40B4-BE49-F238E27FC236}">
                <a16:creationId xmlns:a16="http://schemas.microsoft.com/office/drawing/2014/main" id="{B77EF203-FD94-9B12-8863-9F14FEFB04EA}"/>
              </a:ext>
            </a:extLst>
          </p:cNvPr>
          <p:cNvSpPr txBox="1"/>
          <p:nvPr/>
        </p:nvSpPr>
        <p:spPr>
          <a:xfrm>
            <a:off x="8239800" y="898100"/>
            <a:ext cx="3485249" cy="1617687"/>
          </a:xfrm>
          <a:prstGeom prst="rect">
            <a:avLst/>
          </a:prstGeom>
          <a:noFill/>
        </p:spPr>
        <p:txBody>
          <a:bodyPr wrap="none" rtlCol="0">
            <a:spAutoFit/>
          </a:bodyPr>
          <a:lstStyle/>
          <a:p>
            <a:r>
              <a:rPr lang="en-US" sz="2400" b="1" dirty="0" err="1"/>
              <a:t>交互模式</a:t>
            </a:r>
            <a:r>
              <a:rPr lang="zh-CN" altLang="en-US" sz="2400" b="1" dirty="0"/>
              <a:t>：</a:t>
            </a:r>
            <a:endParaRPr lang="en-US" altLang="zh-CN" sz="2400" b="1" dirty="0"/>
          </a:p>
          <a:p>
            <a:r>
              <a:rPr lang="en-US" dirty="0" err="1"/>
              <a:t>按Ctrl</a:t>
            </a:r>
            <a:r>
              <a:rPr lang="en-US" altLang="zh-CN" dirty="0" err="1"/>
              <a:t>+Enter</a:t>
            </a:r>
            <a:r>
              <a:rPr lang="zh-CN" altLang="en-US" dirty="0"/>
              <a:t>进入交互模式，</a:t>
            </a:r>
            <a:endParaRPr lang="en-US" altLang="zh-CN" dirty="0"/>
          </a:p>
          <a:p>
            <a:r>
              <a:rPr lang="zh-CN" altLang="en-US" dirty="0"/>
              <a:t>可在右侧窗口中选择生成结果，</a:t>
            </a:r>
            <a:endParaRPr lang="en-US" altLang="zh-CN" dirty="0"/>
          </a:p>
          <a:p>
            <a:r>
              <a:rPr lang="zh-CN" altLang="en-US" dirty="0"/>
              <a:t>点击“</a:t>
            </a:r>
            <a:r>
              <a:rPr lang="en-US" altLang="zh-CN" dirty="0"/>
              <a:t>use</a:t>
            </a:r>
            <a:r>
              <a:rPr lang="zh-CN" altLang="en-US" dirty="0"/>
              <a:t> </a:t>
            </a:r>
            <a:r>
              <a:rPr lang="en-US" altLang="zh-CN" dirty="0"/>
              <a:t>code</a:t>
            </a:r>
            <a:r>
              <a:rPr lang="zh-CN" altLang="en-US" dirty="0"/>
              <a:t>”插入代码。</a:t>
            </a:r>
            <a:endParaRPr lang="en-US" altLang="zh-CN" dirty="0"/>
          </a:p>
        </p:txBody>
      </p:sp>
      <p:pic>
        <p:nvPicPr>
          <p:cNvPr id="3" name="交互模式">
            <a:hlinkClick r:id="" action="ppaction://media"/>
            <a:extLst>
              <a:ext uri="{FF2B5EF4-FFF2-40B4-BE49-F238E27FC236}">
                <a16:creationId xmlns:a16="http://schemas.microsoft.com/office/drawing/2014/main" id="{DD11568D-22D3-8F3F-4572-ED71C935B6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6713" y="898100"/>
            <a:ext cx="7288557" cy="5728997"/>
          </a:xfrm>
          <a:prstGeom prst="rect">
            <a:avLst/>
          </a:prstGeom>
        </p:spPr>
      </p:pic>
    </p:spTree>
    <p:extLst>
      <p:ext uri="{BB962C8B-B14F-4D97-AF65-F5344CB8AC3E}">
        <p14:creationId xmlns:p14="http://schemas.microsoft.com/office/powerpoint/2010/main" val="56965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rPr>
              <a:t>插件功能演示</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7" name="TextBox 6">
            <a:extLst>
              <a:ext uri="{FF2B5EF4-FFF2-40B4-BE49-F238E27FC236}">
                <a16:creationId xmlns:a16="http://schemas.microsoft.com/office/drawing/2014/main" id="{B77EF203-FD94-9B12-8863-9F14FEFB04EA}"/>
              </a:ext>
            </a:extLst>
          </p:cNvPr>
          <p:cNvSpPr txBox="1"/>
          <p:nvPr/>
        </p:nvSpPr>
        <p:spPr>
          <a:xfrm>
            <a:off x="7770185" y="898100"/>
            <a:ext cx="4238230" cy="2337884"/>
          </a:xfrm>
          <a:prstGeom prst="rect">
            <a:avLst/>
          </a:prstGeom>
          <a:noFill/>
        </p:spPr>
        <p:txBody>
          <a:bodyPr wrap="square" rtlCol="0">
            <a:spAutoFit/>
          </a:bodyPr>
          <a:lstStyle/>
          <a:p>
            <a:r>
              <a:rPr lang="en-US" sz="2400" b="1" dirty="0" err="1"/>
              <a:t>翻译模式</a:t>
            </a:r>
            <a:r>
              <a:rPr lang="zh-CN" altLang="en-US" sz="2400" b="1" dirty="0"/>
              <a:t>：</a:t>
            </a:r>
            <a:endParaRPr lang="en-US" altLang="zh-CN" sz="2400" b="1" dirty="0"/>
          </a:p>
          <a:p>
            <a:r>
              <a:rPr lang="en-US" dirty="0" err="1"/>
              <a:t>贴入一段待翻译代码</a:t>
            </a:r>
            <a:r>
              <a:rPr lang="zh-CN" altLang="en-US" dirty="0"/>
              <a:t>，</a:t>
            </a:r>
            <a:r>
              <a:rPr lang="en-US" dirty="0" err="1"/>
              <a:t>Ctrl+Alt+T</a:t>
            </a:r>
            <a:r>
              <a:rPr lang="zh-CN" altLang="en-US" dirty="0"/>
              <a:t>激活翻译模式，根据提示选择该代码语言，</a:t>
            </a:r>
            <a:r>
              <a:rPr lang="en-US" dirty="0" err="1"/>
              <a:t>CodeGeeX</a:t>
            </a:r>
            <a:r>
              <a:rPr lang="zh-CN" altLang="en-US" dirty="0"/>
              <a:t>会匹配到当前编辑器语言。点击</a:t>
            </a:r>
            <a:r>
              <a:rPr lang="en-US" altLang="zh-CN" dirty="0"/>
              <a:t>``</a:t>
            </a:r>
            <a:r>
              <a:rPr lang="en-US" dirty="0"/>
              <a:t>use code``</a:t>
            </a:r>
            <a:r>
              <a:rPr lang="zh-CN" altLang="en-US" dirty="0"/>
              <a:t>插入代码。可以在设置中选择注释或者覆盖原来的代码。</a:t>
            </a:r>
            <a:endParaRPr lang="en-US" altLang="zh-CN" dirty="0"/>
          </a:p>
        </p:txBody>
      </p:sp>
      <p:pic>
        <p:nvPicPr>
          <p:cNvPr id="4" name="动图03_translation_cpp_to_python">
            <a:hlinkClick r:id="" action="ppaction://media"/>
            <a:extLst>
              <a:ext uri="{FF2B5EF4-FFF2-40B4-BE49-F238E27FC236}">
                <a16:creationId xmlns:a16="http://schemas.microsoft.com/office/drawing/2014/main" id="{95F5F5BC-49AA-5A70-ED7F-69D93BD6AA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3651" y="1013552"/>
            <a:ext cx="7024089" cy="5521118"/>
          </a:xfrm>
          <a:prstGeom prst="rect">
            <a:avLst/>
          </a:prstGeom>
        </p:spPr>
      </p:pic>
    </p:spTree>
    <p:extLst>
      <p:ext uri="{BB962C8B-B14F-4D97-AF65-F5344CB8AC3E}">
        <p14:creationId xmlns:p14="http://schemas.microsoft.com/office/powerpoint/2010/main" val="133601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rPr>
              <a:t>插件功能演示</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7" name="TextBox 6">
            <a:extLst>
              <a:ext uri="{FF2B5EF4-FFF2-40B4-BE49-F238E27FC236}">
                <a16:creationId xmlns:a16="http://schemas.microsoft.com/office/drawing/2014/main" id="{B77EF203-FD94-9B12-8863-9F14FEFB04EA}"/>
              </a:ext>
            </a:extLst>
          </p:cNvPr>
          <p:cNvSpPr txBox="1"/>
          <p:nvPr/>
        </p:nvSpPr>
        <p:spPr>
          <a:xfrm>
            <a:off x="8085546" y="4940888"/>
            <a:ext cx="3676526" cy="1897764"/>
          </a:xfrm>
          <a:prstGeom prst="rect">
            <a:avLst/>
          </a:prstGeom>
          <a:noFill/>
        </p:spPr>
        <p:txBody>
          <a:bodyPr wrap="square" rtlCol="0">
            <a:spAutoFit/>
          </a:bodyPr>
          <a:lstStyle/>
          <a:p>
            <a:r>
              <a:rPr lang="en-US" sz="2000" b="1" dirty="0" err="1"/>
              <a:t>提示模式</a:t>
            </a:r>
            <a:r>
              <a:rPr lang="zh-CN" altLang="en-US" sz="2000" b="1" dirty="0"/>
              <a:t>：</a:t>
            </a:r>
            <a:endParaRPr lang="en-US" altLang="zh-CN" sz="2000" b="1" dirty="0"/>
          </a:p>
          <a:p>
            <a:r>
              <a:rPr lang="zh-CN" altLang="en-US" dirty="0"/>
              <a:t>预先写好自定义模板文件（如上），在输入中加入额外提示例子，</a:t>
            </a:r>
            <a:endParaRPr lang="en-US" dirty="0"/>
          </a:p>
          <a:p>
            <a:r>
              <a:rPr lang="en-US" dirty="0" err="1"/>
              <a:t>按Option</a:t>
            </a:r>
            <a:r>
              <a:rPr lang="en-US" altLang="zh-CN" dirty="0"/>
              <a:t>/</a:t>
            </a:r>
            <a:r>
              <a:rPr lang="en-US" altLang="zh-CN" dirty="0" err="1"/>
              <a:t>Alt+T</a:t>
            </a:r>
            <a:r>
              <a:rPr lang="zh-CN" altLang="en-US" dirty="0"/>
              <a:t>进入提示模式，</a:t>
            </a:r>
            <a:endParaRPr lang="en-US" altLang="zh-CN" dirty="0"/>
          </a:p>
          <a:p>
            <a:r>
              <a:rPr lang="zh-CN" altLang="en-US" dirty="0"/>
              <a:t>选择特定模板生成代码。</a:t>
            </a:r>
            <a:endParaRPr lang="en-US" altLang="zh-CN" dirty="0"/>
          </a:p>
        </p:txBody>
      </p:sp>
      <p:pic>
        <p:nvPicPr>
          <p:cNvPr id="10" name="Picture 9">
            <a:extLst>
              <a:ext uri="{FF2B5EF4-FFF2-40B4-BE49-F238E27FC236}">
                <a16:creationId xmlns:a16="http://schemas.microsoft.com/office/drawing/2014/main" id="{ED1CE9D8-5034-A478-6E9D-139AA21C1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2494" y="212859"/>
            <a:ext cx="3113423" cy="4728029"/>
          </a:xfrm>
          <a:prstGeom prst="rect">
            <a:avLst/>
          </a:prstGeom>
        </p:spPr>
      </p:pic>
      <p:pic>
        <p:nvPicPr>
          <p:cNvPr id="3" name="动图04_explanation_python">
            <a:hlinkClick r:id="" action="ppaction://media"/>
            <a:extLst>
              <a:ext uri="{FF2B5EF4-FFF2-40B4-BE49-F238E27FC236}">
                <a16:creationId xmlns:a16="http://schemas.microsoft.com/office/drawing/2014/main" id="{F1A89A5C-9BBA-0AE2-05F9-42ACDD7A33F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3651" y="990733"/>
            <a:ext cx="7148110" cy="5618602"/>
          </a:xfrm>
          <a:prstGeom prst="rect">
            <a:avLst/>
          </a:prstGeom>
        </p:spPr>
      </p:pic>
    </p:spTree>
    <p:extLst>
      <p:ext uri="{BB962C8B-B14F-4D97-AF65-F5344CB8AC3E}">
        <p14:creationId xmlns:p14="http://schemas.microsoft.com/office/powerpoint/2010/main" val="35754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en-US" sz="3600" b="1" dirty="0" err="1">
                <a:latin typeface="Microsoft YaHei" panose="020B0503020204020204" pitchFamily="34" charset="-122"/>
                <a:ea typeface="Microsoft YaHei" panose="020B0503020204020204" pitchFamily="34" charset="-122"/>
                <a:cs typeface="Times New Roman" panose="02020603050405020304" pitchFamily="18" charset="0"/>
              </a:rPr>
              <a:t>自动代码生成插件</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766713" y="1117914"/>
            <a:ext cx="6026656" cy="4459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1" dirty="0">
                <a:solidFill>
                  <a:schemeClr val="bg2"/>
                </a:solidFill>
                <a:latin typeface="Microsoft YaHei" panose="020B0503020204020204" pitchFamily="34" charset="-122"/>
                <a:ea typeface="Microsoft YaHei" panose="020B0503020204020204" pitchFamily="34" charset="-122"/>
              </a:rPr>
              <a:t>前端：</a:t>
            </a:r>
            <a:r>
              <a:rPr lang="en-US" altLang="zh-CN" sz="2400" b="1" dirty="0">
                <a:solidFill>
                  <a:schemeClr val="bg2"/>
                </a:solidFill>
                <a:latin typeface="Microsoft YaHei" panose="020B0503020204020204" pitchFamily="34" charset="-122"/>
                <a:ea typeface="Microsoft YaHei" panose="020B0503020204020204" pitchFamily="34" charset="-122"/>
              </a:rPr>
              <a:t>VS</a:t>
            </a:r>
            <a:r>
              <a:rPr lang="zh-CN" altLang="en-US" sz="2400" b="1" dirty="0">
                <a:solidFill>
                  <a:schemeClr val="bg2"/>
                </a:solidFill>
                <a:latin typeface="Microsoft YaHei" panose="020B0503020204020204" pitchFamily="34" charset="-122"/>
                <a:ea typeface="Microsoft YaHei" panose="020B0503020204020204" pitchFamily="34" charset="-122"/>
              </a:rPr>
              <a:t> </a:t>
            </a:r>
            <a:r>
              <a:rPr lang="en-US" altLang="zh-CN" sz="2400" b="1" dirty="0">
                <a:solidFill>
                  <a:schemeClr val="bg2"/>
                </a:solidFill>
                <a:latin typeface="Microsoft YaHei" panose="020B0503020204020204" pitchFamily="34" charset="-122"/>
                <a:ea typeface="Microsoft YaHei" panose="020B0503020204020204" pitchFamily="34" charset="-122"/>
              </a:rPr>
              <a:t>Code</a:t>
            </a:r>
            <a:r>
              <a:rPr lang="zh-CN" altLang="en-US" sz="2400" b="1" dirty="0">
                <a:solidFill>
                  <a:schemeClr val="bg2"/>
                </a:solidFill>
                <a:latin typeface="Microsoft YaHei" panose="020B0503020204020204" pitchFamily="34" charset="-122"/>
                <a:ea typeface="Microsoft YaHei" panose="020B0503020204020204" pitchFamily="34" charset="-122"/>
              </a:rPr>
              <a:t>插件功能实现</a:t>
            </a:r>
            <a:endParaRPr lang="en-US" altLang="zh-CN" sz="24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solidFill>
                  <a:schemeClr val="bg2"/>
                </a:solidFill>
                <a:latin typeface="Microsoft YaHei" panose="020B0503020204020204" pitchFamily="34" charset="-122"/>
                <a:ea typeface="Microsoft YaHei" panose="020B0503020204020204" pitchFamily="34" charset="-122"/>
              </a:rPr>
              <a:t>插件架构与实现</a:t>
            </a:r>
            <a:endParaRPr lang="en-US" altLang="zh-CN" sz="20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solidFill>
                  <a:schemeClr val="bg2"/>
                </a:solidFill>
                <a:latin typeface="Microsoft YaHei" panose="020B0503020204020204" pitchFamily="34" charset="-122"/>
                <a:ea typeface="Microsoft YaHei" panose="020B0503020204020204" pitchFamily="34" charset="-122"/>
              </a:rPr>
              <a:t>插件功能演示</a:t>
            </a:r>
            <a:endParaRPr lang="en-US" altLang="zh-CN" sz="2000" b="1" dirty="0">
              <a:solidFill>
                <a:schemeClr val="bg2"/>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后端：</a:t>
            </a:r>
            <a:r>
              <a:rPr lang="en-US" altLang="zh-CN" sz="2400" b="1" dirty="0" err="1">
                <a:latin typeface="Microsoft YaHei" panose="020B0503020204020204" pitchFamily="34" charset="-122"/>
                <a:ea typeface="Microsoft YaHei" panose="020B0503020204020204" pitchFamily="34" charset="-122"/>
              </a:rPr>
              <a:t>CodeGeeX</a:t>
            </a:r>
            <a:r>
              <a:rPr lang="zh-CN" altLang="en-US" sz="2400" b="1" dirty="0">
                <a:latin typeface="Microsoft YaHei" panose="020B0503020204020204" pitchFamily="34" charset="-122"/>
                <a:ea typeface="Microsoft YaHei" panose="020B0503020204020204" pitchFamily="34" charset="-122"/>
              </a:rPr>
              <a:t>大模型实现</a:t>
            </a:r>
            <a:endParaRPr lang="en-US" altLang="zh-CN" sz="24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FR" sz="2000" b="1" dirty="0">
                <a:latin typeface="Microsoft YaHei" panose="020B0503020204020204" pitchFamily="34" charset="-122"/>
                <a:ea typeface="Microsoft YaHei" panose="020B0503020204020204" pitchFamily="34" charset="-122"/>
              </a:rPr>
              <a:t>大规模</a:t>
            </a:r>
            <a:r>
              <a:rPr lang="zh-CN" altLang="en-US" sz="2000" b="1" dirty="0">
                <a:latin typeface="Microsoft YaHei" panose="020B0503020204020204" pitchFamily="34" charset="-122"/>
                <a:ea typeface="Microsoft YaHei" panose="020B0503020204020204" pitchFamily="34" charset="-122"/>
              </a:rPr>
              <a:t>代码数据收集</a:t>
            </a:r>
            <a:endParaRPr lang="en-FR" altLang="zh-CN" sz="20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FR" altLang="zh-CN" sz="2000" b="1" dirty="0">
                <a:latin typeface="Microsoft YaHei" panose="020B0503020204020204" pitchFamily="34" charset="-122"/>
                <a:ea typeface="Microsoft YaHei" panose="020B0503020204020204" pitchFamily="34" charset="-122"/>
              </a:rPr>
              <a:t>CodeGeeX</a:t>
            </a:r>
            <a:r>
              <a:rPr lang="zh-CN" altLang="en-US" sz="2000" b="1" dirty="0">
                <a:latin typeface="Microsoft YaHei" panose="020B0503020204020204" pitchFamily="34" charset="-122"/>
                <a:ea typeface="Microsoft YaHei" panose="020B0503020204020204" pitchFamily="34" charset="-122"/>
              </a:rPr>
              <a:t>模型架构</a:t>
            </a:r>
            <a:endParaRPr lang="en-US" altLang="zh-CN" sz="20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US" altLang="zh-CN" sz="20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模型训练及优化</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sz="20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模型评测</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4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开源开发计划</a:t>
            </a:r>
            <a:endParaRPr lang="en-US" altLang="zh-CN" sz="2400"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91731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en-US" sz="3600" b="1" dirty="0" err="1">
                <a:latin typeface="Microsoft YaHei" panose="020B0503020204020204" pitchFamily="34" charset="-122"/>
                <a:ea typeface="Microsoft YaHei" panose="020B0503020204020204" pitchFamily="34" charset="-122"/>
                <a:cs typeface="Times New Roman" panose="02020603050405020304" pitchFamily="18" charset="0"/>
              </a:rPr>
              <a:t>自动代码生成插件</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766713" y="1117914"/>
            <a:ext cx="6026656" cy="4459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1" dirty="0">
                <a:solidFill>
                  <a:schemeClr val="bg2"/>
                </a:solidFill>
                <a:latin typeface="Microsoft YaHei" panose="020B0503020204020204" pitchFamily="34" charset="-122"/>
                <a:ea typeface="Microsoft YaHei" panose="020B0503020204020204" pitchFamily="34" charset="-122"/>
              </a:rPr>
              <a:t>前端：</a:t>
            </a:r>
            <a:r>
              <a:rPr lang="en-US" altLang="zh-CN" sz="2400" b="1" dirty="0">
                <a:solidFill>
                  <a:schemeClr val="bg2"/>
                </a:solidFill>
                <a:latin typeface="Microsoft YaHei" panose="020B0503020204020204" pitchFamily="34" charset="-122"/>
                <a:ea typeface="Microsoft YaHei" panose="020B0503020204020204" pitchFamily="34" charset="-122"/>
              </a:rPr>
              <a:t>VS</a:t>
            </a:r>
            <a:r>
              <a:rPr lang="zh-CN" altLang="en-US" sz="2400" b="1" dirty="0">
                <a:solidFill>
                  <a:schemeClr val="bg2"/>
                </a:solidFill>
                <a:latin typeface="Microsoft YaHei" panose="020B0503020204020204" pitchFamily="34" charset="-122"/>
                <a:ea typeface="Microsoft YaHei" panose="020B0503020204020204" pitchFamily="34" charset="-122"/>
              </a:rPr>
              <a:t> </a:t>
            </a:r>
            <a:r>
              <a:rPr lang="en-US" altLang="zh-CN" sz="2400" b="1" dirty="0">
                <a:solidFill>
                  <a:schemeClr val="bg2"/>
                </a:solidFill>
                <a:latin typeface="Microsoft YaHei" panose="020B0503020204020204" pitchFamily="34" charset="-122"/>
                <a:ea typeface="Microsoft YaHei" panose="020B0503020204020204" pitchFamily="34" charset="-122"/>
              </a:rPr>
              <a:t>Code</a:t>
            </a:r>
            <a:r>
              <a:rPr lang="zh-CN" altLang="en-US" sz="2400" b="1" dirty="0">
                <a:solidFill>
                  <a:schemeClr val="bg2"/>
                </a:solidFill>
                <a:latin typeface="Microsoft YaHei" panose="020B0503020204020204" pitchFamily="34" charset="-122"/>
                <a:ea typeface="Microsoft YaHei" panose="020B0503020204020204" pitchFamily="34" charset="-122"/>
              </a:rPr>
              <a:t>插件功能实现</a:t>
            </a:r>
            <a:endParaRPr lang="en-US" altLang="zh-CN" sz="24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solidFill>
                  <a:schemeClr val="bg2"/>
                </a:solidFill>
                <a:latin typeface="Microsoft YaHei" panose="020B0503020204020204" pitchFamily="34" charset="-122"/>
                <a:ea typeface="Microsoft YaHei" panose="020B0503020204020204" pitchFamily="34" charset="-122"/>
              </a:rPr>
              <a:t>插件架构与实现</a:t>
            </a:r>
            <a:endParaRPr lang="en-US" altLang="zh-CN" sz="20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solidFill>
                  <a:schemeClr val="bg2"/>
                </a:solidFill>
                <a:latin typeface="Microsoft YaHei" panose="020B0503020204020204" pitchFamily="34" charset="-122"/>
                <a:ea typeface="Microsoft YaHei" panose="020B0503020204020204" pitchFamily="34" charset="-122"/>
              </a:rPr>
              <a:t>插件功能演示</a:t>
            </a:r>
            <a:endParaRPr lang="en-US" altLang="zh-CN" sz="2000" b="1" dirty="0">
              <a:solidFill>
                <a:schemeClr val="bg2"/>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后端：</a:t>
            </a:r>
            <a:r>
              <a:rPr lang="en-US" altLang="zh-CN" sz="2400" b="1" dirty="0" err="1">
                <a:latin typeface="Microsoft YaHei" panose="020B0503020204020204" pitchFamily="34" charset="-122"/>
                <a:ea typeface="Microsoft YaHei" panose="020B0503020204020204" pitchFamily="34" charset="-122"/>
              </a:rPr>
              <a:t>CodeGeeX</a:t>
            </a:r>
            <a:r>
              <a:rPr lang="zh-CN" altLang="en-US" sz="2400" b="1" dirty="0">
                <a:latin typeface="Microsoft YaHei" panose="020B0503020204020204" pitchFamily="34" charset="-122"/>
                <a:ea typeface="Microsoft YaHei" panose="020B0503020204020204" pitchFamily="34" charset="-122"/>
              </a:rPr>
              <a:t>大模型实现</a:t>
            </a:r>
            <a:endParaRPr lang="en-US" altLang="zh-CN" sz="24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FR" sz="2000" b="1" dirty="0">
                <a:latin typeface="Microsoft YaHei" panose="020B0503020204020204" pitchFamily="34" charset="-122"/>
                <a:ea typeface="Microsoft YaHei" panose="020B0503020204020204" pitchFamily="34" charset="-122"/>
              </a:rPr>
              <a:t>大规模</a:t>
            </a:r>
            <a:r>
              <a:rPr lang="zh-CN" altLang="en-US" sz="2000" b="1" dirty="0">
                <a:latin typeface="Microsoft YaHei" panose="020B0503020204020204" pitchFamily="34" charset="-122"/>
                <a:ea typeface="Microsoft YaHei" panose="020B0503020204020204" pitchFamily="34" charset="-122"/>
              </a:rPr>
              <a:t>代码数据收集</a:t>
            </a:r>
            <a:endParaRPr lang="en-FR" altLang="zh-CN" sz="2000" b="1">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FR" altLang="zh-CN" sz="2000" b="1">
                <a:latin typeface="Microsoft YaHei" panose="020B0503020204020204" pitchFamily="34" charset="-122"/>
                <a:ea typeface="Microsoft YaHei" panose="020B0503020204020204" pitchFamily="34" charset="-122"/>
              </a:rPr>
              <a:t>CodeGeeX</a:t>
            </a:r>
            <a:r>
              <a:rPr lang="zh-CN" altLang="en-US" sz="2000" b="1" dirty="0">
                <a:latin typeface="Microsoft YaHei" panose="020B0503020204020204" pitchFamily="34" charset="-122"/>
                <a:ea typeface="Microsoft YaHei" panose="020B0503020204020204" pitchFamily="34" charset="-122"/>
              </a:rPr>
              <a:t>模型架构</a:t>
            </a:r>
            <a:endParaRPr lang="en-US" altLang="zh-CN" sz="20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US" altLang="zh-CN" sz="20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模型训练及优化</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sz="20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模型评测</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4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开源开发计划</a:t>
            </a:r>
            <a:endParaRPr lang="en-US" altLang="zh-CN" sz="2400"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65765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开源的大规模多语言代码生成模型</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766713" y="1287520"/>
            <a:ext cx="11072361" cy="35248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FR" sz="2800" b="1" dirty="0">
                <a:latin typeface="Microsoft YaHei" panose="020B0503020204020204" pitchFamily="34" charset="-122"/>
                <a:ea typeface="Microsoft YaHei" panose="020B0503020204020204" pitchFamily="34" charset="-122"/>
              </a:rPr>
              <a:t>大规模</a:t>
            </a:r>
            <a:r>
              <a:rPr lang="zh-CN" altLang="en-US" sz="2800" b="1" dirty="0">
                <a:latin typeface="Microsoft YaHei" panose="020B0503020204020204" pitchFamily="34" charset="-122"/>
                <a:ea typeface="Microsoft YaHei" panose="020B0503020204020204" pitchFamily="34" charset="-122"/>
              </a:rPr>
              <a:t>代码数据收集</a:t>
            </a:r>
            <a:endParaRPr lang="en-US" altLang="zh-CN" sz="28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开源数据集</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额外爬取数据</a:t>
            </a:r>
            <a:endParaRPr lang="en-US" altLang="zh-CN" sz="2000"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总计</a:t>
            </a:r>
            <a:r>
              <a:rPr lang="en-US" altLang="zh-CN" sz="2000" b="1" dirty="0">
                <a:latin typeface="Microsoft YaHei" panose="020B0503020204020204" pitchFamily="34" charset="-122"/>
                <a:ea typeface="Microsoft YaHei" panose="020B0503020204020204" pitchFamily="34" charset="-122"/>
              </a:rPr>
              <a:t>23</a:t>
            </a:r>
            <a:r>
              <a:rPr lang="zh-CN" altLang="en-US" sz="2000" b="1" dirty="0">
                <a:latin typeface="Microsoft YaHei" panose="020B0503020204020204" pitchFamily="34" charset="-122"/>
                <a:ea typeface="Microsoft YaHei" panose="020B0503020204020204" pitchFamily="34" charset="-122"/>
              </a:rPr>
              <a:t>种编程语言</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sz="2000" dirty="0" err="1">
                <a:latin typeface="Microsoft YaHei" panose="020B0503020204020204" pitchFamily="34" charset="-122"/>
                <a:ea typeface="Microsoft YaHei" panose="020B0503020204020204" pitchFamily="34" charset="-122"/>
                <a:cs typeface="Times New Roman" panose="02020603050405020304" pitchFamily="18" charset="0"/>
              </a:rPr>
              <a:t>涵盖Python</a:t>
            </a:r>
            <a:r>
              <a:rPr lang="en-US" sz="2000" dirty="0">
                <a:latin typeface="Microsoft YaHei" panose="020B0503020204020204" pitchFamily="34" charset="-122"/>
                <a:ea typeface="Microsoft YaHei" panose="020B0503020204020204" pitchFamily="34" charset="-122"/>
                <a:cs typeface="Times New Roman" panose="02020603050405020304" pitchFamily="18" charset="0"/>
              </a:rPr>
              <a:t>, Java, C++, JavaScript, C, Go, </a:t>
            </a:r>
            <a:r>
              <a:rPr lang="en-US" sz="2000" dirty="0" err="1">
                <a:latin typeface="Microsoft YaHei" panose="020B0503020204020204" pitchFamily="34" charset="-122"/>
                <a:ea typeface="Microsoft YaHei" panose="020B0503020204020204" pitchFamily="34" charset="-122"/>
                <a:cs typeface="Times New Roman" panose="02020603050405020304" pitchFamily="18" charset="0"/>
              </a:rPr>
              <a:t>HTML等主流语言</a:t>
            </a:r>
            <a:endParaRPr lang="en-FR" altLang="zh-CN" sz="2000" dirty="0">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en-FR" altLang="zh-CN" sz="2800" b="1" dirty="0">
                <a:solidFill>
                  <a:schemeClr val="bg2"/>
                </a:solidFill>
                <a:latin typeface="Microsoft YaHei" panose="020B0503020204020204" pitchFamily="34" charset="-122"/>
                <a:ea typeface="Microsoft YaHei" panose="020B0503020204020204" pitchFamily="34" charset="-122"/>
              </a:rPr>
              <a:t>CodeGeeX</a:t>
            </a:r>
            <a:r>
              <a:rPr lang="zh-CN" altLang="en-US" sz="2800" b="1" dirty="0">
                <a:solidFill>
                  <a:schemeClr val="bg2"/>
                </a:solidFill>
                <a:latin typeface="Microsoft YaHei" panose="020B0503020204020204" pitchFamily="34" charset="-122"/>
                <a:ea typeface="Microsoft YaHei" panose="020B0503020204020204" pitchFamily="34" charset="-122"/>
              </a:rPr>
              <a:t>模型框架</a:t>
            </a:r>
            <a:endParaRPr lang="en-US" altLang="zh-CN" sz="2800" b="1" dirty="0">
              <a:solidFill>
                <a:schemeClr val="bg2"/>
              </a:solidFill>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en-US" altLang="zh-CN" sz="28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模型训练及优化</a:t>
            </a:r>
            <a:endParaRPr lang="en-US" altLang="zh-CN"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lvl="0" indent="-285750">
              <a:lnSpc>
                <a:spcPct val="150000"/>
              </a:lnSpc>
              <a:buFont typeface="Arial" panose="020B0604020202020204" pitchFamily="34" charset="0"/>
              <a:buChar char="•"/>
            </a:pPr>
            <a:r>
              <a:rPr lang="en-US" altLang="zh-CN" sz="28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模型评估</a:t>
            </a:r>
            <a:endParaRPr lang="en-US" altLang="zh-CN"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13933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C3DB5BA-3FF0-06B0-8F8F-70623C8AF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490" y="1287520"/>
            <a:ext cx="5786321" cy="4150172"/>
          </a:xfrm>
          <a:prstGeom prst="rect">
            <a:avLst/>
          </a:prstGeom>
        </p:spPr>
      </p:pic>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zh-CN" altLang="en-US" sz="3600" b="1">
                <a:latin typeface="Microsoft YaHei" panose="020B0503020204020204" pitchFamily="34" charset="-122"/>
                <a:ea typeface="Microsoft YaHei" panose="020B0503020204020204" pitchFamily="34" charset="-122"/>
                <a:cs typeface="Times New Roman" panose="02020603050405020304" pitchFamily="18" charset="0"/>
              </a:rPr>
              <a:t>大规模代码数据</a:t>
            </a:r>
            <a:endParaRPr lang="zh-CN" altLang="en-US" sz="360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643652" y="1067758"/>
            <a:ext cx="5132017" cy="5127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训练数据分为</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两个部分</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开源数据集</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The Pile (</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代码子集，多语言</a:t>
            </a: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600" baseline="30000" dirty="0">
                <a:latin typeface="Microsoft YaHei" panose="020B0503020204020204" pitchFamily="34" charset="-122"/>
                <a:ea typeface="Microsoft YaHei" panose="020B0503020204020204" pitchFamily="34" charset="-122"/>
                <a:cs typeface="Times New Roman" panose="02020603050405020304" pitchFamily="18" charset="0"/>
              </a:rPr>
              <a:t>[1]</a:t>
            </a:r>
          </a:p>
          <a:p>
            <a:pPr marL="1257300" lvl="2" indent="-342900">
              <a:lnSpc>
                <a:spcPct val="150000"/>
              </a:lnSpc>
              <a:buFont typeface="Arial" panose="020B0604020202020204" pitchFamily="34" charset="0"/>
              <a:buChar char="•"/>
            </a:pPr>
            <a:r>
              <a:rPr lang="en-US" altLang="zh-CN" sz="1600" dirty="0" err="1">
                <a:latin typeface="Microsoft YaHei" panose="020B0503020204020204" pitchFamily="34" charset="-122"/>
                <a:ea typeface="Microsoft YaHei" panose="020B0503020204020204" pitchFamily="34" charset="-122"/>
                <a:cs typeface="Times New Roman" panose="02020603050405020304" pitchFamily="18" charset="0"/>
              </a:rPr>
              <a:t>CodeParrot</a:t>
            </a: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 (Python)</a:t>
            </a:r>
            <a:r>
              <a:rPr lang="en-US" altLang="zh-CN" sz="1600" baseline="30000" dirty="0">
                <a:latin typeface="Microsoft YaHei" panose="020B0503020204020204" pitchFamily="34" charset="-122"/>
                <a:ea typeface="Microsoft YaHei" panose="020B0503020204020204" pitchFamily="34" charset="-122"/>
                <a:cs typeface="Times New Roman" panose="02020603050405020304" pitchFamily="18" charset="0"/>
              </a:rPr>
              <a:t>[2]</a:t>
            </a:r>
          </a:p>
          <a:p>
            <a:pPr marL="800100" lvl="1" indent="-34290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额外爬取数据集</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GitHub</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上带</a:t>
            </a: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star</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的开源仓库</a:t>
            </a:r>
            <a:endPar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按照规则进行筛选和清洗</a:t>
            </a:r>
            <a:endPar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cs typeface="Times New Roman" panose="02020603050405020304" pitchFamily="18" charset="0"/>
              </a:rPr>
              <a:t>总计</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23</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种编程语言</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r>
              <a:rPr lang="en-US" dirty="0" err="1">
                <a:latin typeface="Microsoft YaHei" panose="020B0503020204020204" pitchFamily="34" charset="-122"/>
                <a:ea typeface="Microsoft YaHei" panose="020B0503020204020204" pitchFamily="34" charset="-122"/>
                <a:cs typeface="Times New Roman" panose="02020603050405020304" pitchFamily="18" charset="0"/>
              </a:rPr>
              <a:t>涵盖Python</a:t>
            </a:r>
            <a:r>
              <a:rPr lang="en-US" dirty="0">
                <a:latin typeface="Microsoft YaHei" panose="020B0503020204020204" pitchFamily="34" charset="-122"/>
                <a:ea typeface="Microsoft YaHei" panose="020B0503020204020204" pitchFamily="34" charset="-122"/>
                <a:cs typeface="Times New Roman" panose="02020603050405020304" pitchFamily="18" charset="0"/>
              </a:rPr>
              <a:t>, Java, C++, JavaScript, C, Go, </a:t>
            </a:r>
            <a:r>
              <a:rPr lang="en-US" dirty="0" err="1">
                <a:latin typeface="Microsoft YaHei" panose="020B0503020204020204" pitchFamily="34" charset="-122"/>
                <a:ea typeface="Microsoft YaHei" panose="020B0503020204020204" pitchFamily="34" charset="-122"/>
                <a:cs typeface="Times New Roman" panose="02020603050405020304" pitchFamily="18" charset="0"/>
              </a:rPr>
              <a:t>HTML等主流语言</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cs typeface="Times New Roman" panose="02020603050405020304" pitchFamily="18" charset="0"/>
              </a:rPr>
              <a:t>标识符转化</a:t>
            </a:r>
            <a:r>
              <a:rPr lang="en-US"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Tokenization)</a:t>
            </a: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cs typeface="Times New Roman" panose="02020603050405020304" pitchFamily="18" charset="0"/>
              </a:rPr>
              <a:t>使用和GPT相同的BPE</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tokenizer</a:t>
            </a:r>
            <a:r>
              <a:rPr lang="en-US" altLang="zh-CN" sz="1600" baseline="30000" dirty="0">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sz="1600"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cs typeface="Times New Roman" panose="02020603050405020304" pitchFamily="18" charset="0"/>
              </a:rPr>
              <a:t>词表大小</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sz="1600" dirty="0">
                <a:latin typeface="Microsoft YaHei" panose="020B0503020204020204" pitchFamily="34" charset="-122"/>
                <a:ea typeface="Microsoft YaHei" panose="020B0503020204020204" pitchFamily="34" charset="-122"/>
                <a:cs typeface="Times New Roman" panose="02020603050405020304" pitchFamily="18" charset="0"/>
              </a:rPr>
              <a:t>51200</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数据总量：</a:t>
            </a: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1587</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亿</a:t>
            </a: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tokens</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91AC6CA-1AA6-BEB3-C2B6-6071FE5AA1A5}"/>
              </a:ext>
            </a:extLst>
          </p:cNvPr>
          <p:cNvSpPr txBox="1"/>
          <p:nvPr/>
        </p:nvSpPr>
        <p:spPr>
          <a:xfrm>
            <a:off x="7727000" y="5339247"/>
            <a:ext cx="3443600" cy="417358"/>
          </a:xfrm>
          <a:prstGeom prst="rect">
            <a:avLst/>
          </a:prstGeom>
          <a:noFill/>
        </p:spPr>
        <p:txBody>
          <a:bodyPr wrap="square" rtlCol="0">
            <a:spAutoFit/>
          </a:bodyPr>
          <a:lstStyle/>
          <a:p>
            <a:r>
              <a:rPr lang="zh-CN" altLang="en-US" dirty="0"/>
              <a:t>训练数据各语言</a:t>
            </a:r>
            <a:r>
              <a:rPr lang="en-US" altLang="zh-CN" dirty="0"/>
              <a:t>token</a:t>
            </a:r>
            <a:r>
              <a:rPr lang="zh-CN" altLang="en-US" dirty="0"/>
              <a:t>数占比</a:t>
            </a:r>
          </a:p>
        </p:txBody>
      </p:sp>
      <p:sp>
        <p:nvSpPr>
          <p:cNvPr id="3" name="TextBox 2">
            <a:extLst>
              <a:ext uri="{FF2B5EF4-FFF2-40B4-BE49-F238E27FC236}">
                <a16:creationId xmlns:a16="http://schemas.microsoft.com/office/drawing/2014/main" id="{0ECEE945-A299-A2E4-9209-CA91E3ED0693}"/>
              </a:ext>
            </a:extLst>
          </p:cNvPr>
          <p:cNvSpPr txBox="1"/>
          <p:nvPr/>
        </p:nvSpPr>
        <p:spPr>
          <a:xfrm>
            <a:off x="449189" y="6327435"/>
            <a:ext cx="11742811" cy="498791"/>
          </a:xfrm>
          <a:prstGeom prst="rect">
            <a:avLst/>
          </a:prstGeom>
          <a:noFill/>
        </p:spPr>
        <p:txBody>
          <a:bodyPr wrap="square" rtlCol="0">
            <a:spAutoFit/>
          </a:bodyPr>
          <a:lstStyle/>
          <a:p>
            <a:r>
              <a:rPr lang="en-US" sz="700" dirty="0">
                <a:latin typeface="Microsoft YaHei" panose="020B0503020204020204" pitchFamily="34" charset="-122"/>
                <a:ea typeface="Microsoft YaHei" panose="020B0503020204020204" pitchFamily="34" charset="-122"/>
              </a:rPr>
              <a:t>[1] </a:t>
            </a:r>
            <a:r>
              <a:rPr lang="en-GB" sz="700" b="0" i="0" dirty="0">
                <a:solidFill>
                  <a:srgbClr val="333333"/>
                </a:solidFill>
                <a:effectLst/>
                <a:latin typeface="Microsoft YaHei" panose="020B0503020204020204" pitchFamily="34" charset="-122"/>
                <a:ea typeface="Microsoft YaHei" panose="020B0503020204020204" pitchFamily="34" charset="-122"/>
              </a:rPr>
              <a:t>Leo Gao, Stella </a:t>
            </a:r>
            <a:r>
              <a:rPr lang="en-GB" sz="700" b="0" i="0" dirty="0" err="1">
                <a:solidFill>
                  <a:srgbClr val="333333"/>
                </a:solidFill>
                <a:effectLst/>
                <a:latin typeface="Microsoft YaHei" panose="020B0503020204020204" pitchFamily="34" charset="-122"/>
                <a:ea typeface="Microsoft YaHei" panose="020B0503020204020204" pitchFamily="34" charset="-122"/>
              </a:rPr>
              <a:t>Biderman</a:t>
            </a:r>
            <a:r>
              <a:rPr lang="en-GB" sz="700" b="0" i="0" dirty="0">
                <a:solidFill>
                  <a:srgbClr val="333333"/>
                </a:solidFill>
                <a:effectLst/>
                <a:latin typeface="Microsoft YaHei" panose="020B0503020204020204" pitchFamily="34" charset="-122"/>
                <a:ea typeface="Microsoft YaHei" panose="020B0503020204020204" pitchFamily="34" charset="-122"/>
              </a:rPr>
              <a:t>, Sid Black, Laurence Golding, Travis Hoppe, Charles Foster, Jason </a:t>
            </a:r>
            <a:r>
              <a:rPr lang="en-GB" sz="700" b="0" i="0" dirty="0" err="1">
                <a:solidFill>
                  <a:srgbClr val="333333"/>
                </a:solidFill>
                <a:effectLst/>
                <a:latin typeface="Microsoft YaHei" panose="020B0503020204020204" pitchFamily="34" charset="-122"/>
                <a:ea typeface="Microsoft YaHei" panose="020B0503020204020204" pitchFamily="34" charset="-122"/>
              </a:rPr>
              <a:t>Phang</a:t>
            </a:r>
            <a:r>
              <a:rPr lang="en-GB" sz="700" b="0" i="0" dirty="0">
                <a:solidFill>
                  <a:srgbClr val="333333"/>
                </a:solidFill>
                <a:effectLst/>
                <a:latin typeface="Microsoft YaHei" panose="020B0503020204020204" pitchFamily="34" charset="-122"/>
                <a:ea typeface="Microsoft YaHei" panose="020B0503020204020204" pitchFamily="34" charset="-122"/>
              </a:rPr>
              <a:t>, Horace He, Anish </a:t>
            </a:r>
            <a:r>
              <a:rPr lang="en-GB" sz="700" b="0" i="0" dirty="0" err="1">
                <a:solidFill>
                  <a:srgbClr val="333333"/>
                </a:solidFill>
                <a:effectLst/>
                <a:latin typeface="Microsoft YaHei" panose="020B0503020204020204" pitchFamily="34" charset="-122"/>
                <a:ea typeface="Microsoft YaHei" panose="020B0503020204020204" pitchFamily="34" charset="-122"/>
              </a:rPr>
              <a:t>Thite</a:t>
            </a:r>
            <a:r>
              <a:rPr lang="en-GB" sz="700" b="0" i="0" dirty="0">
                <a:solidFill>
                  <a:srgbClr val="333333"/>
                </a:solidFill>
                <a:effectLst/>
                <a:latin typeface="Microsoft YaHei" panose="020B0503020204020204" pitchFamily="34" charset="-122"/>
                <a:ea typeface="Microsoft YaHei" panose="020B0503020204020204" pitchFamily="34" charset="-122"/>
              </a:rPr>
              <a:t>, Noa </a:t>
            </a:r>
            <a:r>
              <a:rPr lang="en-GB" sz="700" b="0" i="0" dirty="0" err="1">
                <a:solidFill>
                  <a:srgbClr val="333333"/>
                </a:solidFill>
                <a:effectLst/>
                <a:latin typeface="Microsoft YaHei" panose="020B0503020204020204" pitchFamily="34" charset="-122"/>
                <a:ea typeface="Microsoft YaHei" panose="020B0503020204020204" pitchFamily="34" charset="-122"/>
              </a:rPr>
              <a:t>Nabeshima</a:t>
            </a:r>
            <a:r>
              <a:rPr lang="en-GB" sz="700" b="0" i="0" dirty="0">
                <a:solidFill>
                  <a:srgbClr val="333333"/>
                </a:solidFill>
                <a:effectLst/>
                <a:latin typeface="Microsoft YaHei" panose="020B0503020204020204" pitchFamily="34" charset="-122"/>
                <a:ea typeface="Microsoft YaHei" panose="020B0503020204020204" pitchFamily="34" charset="-122"/>
              </a:rPr>
              <a:t>, et al. </a:t>
            </a:r>
            <a:r>
              <a:rPr lang="en-GB" sz="700" b="0" i="1" dirty="0">
                <a:solidFill>
                  <a:srgbClr val="333333"/>
                </a:solidFill>
                <a:effectLst/>
                <a:latin typeface="Microsoft YaHei" panose="020B0503020204020204" pitchFamily="34" charset="-122"/>
                <a:ea typeface="Microsoft YaHei" panose="020B0503020204020204" pitchFamily="34" charset="-122"/>
              </a:rPr>
              <a:t>The pile: An 800gb dataset of diverse text for language </a:t>
            </a:r>
            <a:r>
              <a:rPr lang="en-GB" sz="700" b="0" i="1" dirty="0" err="1">
                <a:solidFill>
                  <a:srgbClr val="333333"/>
                </a:solidFill>
                <a:effectLst/>
                <a:latin typeface="Microsoft YaHei" panose="020B0503020204020204" pitchFamily="34" charset="-122"/>
                <a:ea typeface="Microsoft YaHei" panose="020B0503020204020204" pitchFamily="34" charset="-122"/>
              </a:rPr>
              <a:t>modeling</a:t>
            </a:r>
            <a:r>
              <a:rPr lang="en-GB" sz="700" b="0" i="1" dirty="0">
                <a:solidFill>
                  <a:srgbClr val="333333"/>
                </a:solidFill>
                <a:effectLst/>
                <a:latin typeface="Microsoft YaHei" panose="020B0503020204020204" pitchFamily="34" charset="-122"/>
                <a:ea typeface="Microsoft YaHei" panose="020B0503020204020204" pitchFamily="34" charset="-122"/>
              </a:rPr>
              <a:t>.</a:t>
            </a:r>
            <a:r>
              <a:rPr lang="en-GB" sz="700" b="0" i="0" dirty="0">
                <a:solidFill>
                  <a:srgbClr val="333333"/>
                </a:solidFill>
                <a:effectLst/>
                <a:latin typeface="Microsoft YaHei" panose="020B0503020204020204" pitchFamily="34" charset="-122"/>
                <a:ea typeface="Microsoft YaHei" panose="020B0503020204020204" pitchFamily="34" charset="-122"/>
              </a:rPr>
              <a:t> </a:t>
            </a:r>
            <a:r>
              <a:rPr lang="en-GB" sz="700" b="0" i="0" dirty="0" err="1">
                <a:solidFill>
                  <a:srgbClr val="333333"/>
                </a:solidFill>
                <a:effectLst/>
                <a:latin typeface="Microsoft YaHei" panose="020B0503020204020204" pitchFamily="34" charset="-122"/>
                <a:ea typeface="Microsoft YaHei" panose="020B0503020204020204" pitchFamily="34" charset="-122"/>
              </a:rPr>
              <a:t>arXiv</a:t>
            </a:r>
            <a:r>
              <a:rPr lang="en-GB" sz="700" b="0" i="0" dirty="0">
                <a:solidFill>
                  <a:srgbClr val="333333"/>
                </a:solidFill>
                <a:effectLst/>
                <a:latin typeface="Microsoft YaHei" panose="020B0503020204020204" pitchFamily="34" charset="-122"/>
                <a:ea typeface="Microsoft YaHei" panose="020B0503020204020204" pitchFamily="34" charset="-122"/>
              </a:rPr>
              <a:t> preprint arXiv:2101.00027, 2020.</a:t>
            </a:r>
          </a:p>
          <a:p>
            <a:r>
              <a:rPr lang="en-GB" sz="700" dirty="0">
                <a:solidFill>
                  <a:srgbClr val="333333"/>
                </a:solidFill>
                <a:latin typeface="Microsoft YaHei" panose="020B0503020204020204" pitchFamily="34" charset="-122"/>
                <a:ea typeface="Microsoft YaHei" panose="020B0503020204020204" pitchFamily="34" charset="-122"/>
              </a:rPr>
              <a:t>[2] </a:t>
            </a:r>
            <a:r>
              <a:rPr lang="en-GB" sz="700" dirty="0" err="1">
                <a:solidFill>
                  <a:srgbClr val="333333"/>
                </a:solidFill>
                <a:latin typeface="Microsoft YaHei" panose="020B0503020204020204" pitchFamily="34" charset="-122"/>
                <a:ea typeface="Microsoft YaHei" panose="020B0503020204020204" pitchFamily="34" charset="-122"/>
              </a:rPr>
              <a:t>CodeParrot</a:t>
            </a:r>
            <a:r>
              <a:rPr lang="en-GB" sz="700" dirty="0">
                <a:solidFill>
                  <a:srgbClr val="333333"/>
                </a:solidFill>
                <a:latin typeface="Microsoft YaHei" panose="020B0503020204020204" pitchFamily="34" charset="-122"/>
                <a:ea typeface="Microsoft YaHei" panose="020B0503020204020204" pitchFamily="34" charset="-122"/>
              </a:rPr>
              <a:t> </a:t>
            </a:r>
            <a:r>
              <a:rPr lang="en-GB" sz="700" dirty="0">
                <a:solidFill>
                  <a:srgbClr val="333333"/>
                </a:solidFill>
                <a:latin typeface="Microsoft YaHei" panose="020B0503020204020204" pitchFamily="34" charset="-122"/>
                <a:ea typeface="Microsoft YaHei" panose="020B0503020204020204" pitchFamily="34" charset="-122"/>
                <a:hlinkClick r:id="rId4"/>
              </a:rPr>
              <a:t>https://github.com/huggingface/transformers/tree/main/examples/research_projects/codeparrot</a:t>
            </a:r>
            <a:endParaRPr lang="en-GB" sz="700" dirty="0">
              <a:solidFill>
                <a:srgbClr val="333333"/>
              </a:solidFill>
              <a:latin typeface="Microsoft YaHei" panose="020B0503020204020204" pitchFamily="34" charset="-122"/>
              <a:ea typeface="Microsoft YaHei" panose="020B0503020204020204" pitchFamily="34" charset="-122"/>
            </a:endParaRPr>
          </a:p>
          <a:p>
            <a:r>
              <a:rPr lang="en-GB" sz="700" dirty="0">
                <a:solidFill>
                  <a:srgbClr val="333333"/>
                </a:solidFill>
                <a:latin typeface="Microsoft YaHei" panose="020B0503020204020204" pitchFamily="34" charset="-122"/>
                <a:ea typeface="Microsoft YaHei" panose="020B0503020204020204" pitchFamily="34" charset="-122"/>
              </a:rPr>
              <a:t>[3] Mark Chen, Jerry </a:t>
            </a:r>
            <a:r>
              <a:rPr lang="en-GB" sz="700" dirty="0" err="1">
                <a:solidFill>
                  <a:srgbClr val="333333"/>
                </a:solidFill>
                <a:latin typeface="Microsoft YaHei" panose="020B0503020204020204" pitchFamily="34" charset="-122"/>
                <a:ea typeface="Microsoft YaHei" panose="020B0503020204020204" pitchFamily="34" charset="-122"/>
              </a:rPr>
              <a:t>Tworek</a:t>
            </a:r>
            <a:r>
              <a:rPr lang="en-GB" sz="700" dirty="0">
                <a:solidFill>
                  <a:srgbClr val="333333"/>
                </a:solidFill>
                <a:latin typeface="Microsoft YaHei" panose="020B0503020204020204" pitchFamily="34" charset="-122"/>
                <a:ea typeface="Microsoft YaHei" panose="020B0503020204020204" pitchFamily="34" charset="-122"/>
              </a:rPr>
              <a:t>, </a:t>
            </a:r>
            <a:r>
              <a:rPr lang="en-GB" sz="700" dirty="0" err="1">
                <a:solidFill>
                  <a:srgbClr val="333333"/>
                </a:solidFill>
                <a:latin typeface="Microsoft YaHei" panose="020B0503020204020204" pitchFamily="34" charset="-122"/>
                <a:ea typeface="Microsoft YaHei" panose="020B0503020204020204" pitchFamily="34" charset="-122"/>
              </a:rPr>
              <a:t>Heewoo</a:t>
            </a:r>
            <a:r>
              <a:rPr lang="en-GB" sz="700" dirty="0">
                <a:solidFill>
                  <a:srgbClr val="333333"/>
                </a:solidFill>
                <a:latin typeface="Microsoft YaHei" panose="020B0503020204020204" pitchFamily="34" charset="-122"/>
                <a:ea typeface="Microsoft YaHei" panose="020B0503020204020204" pitchFamily="34" charset="-122"/>
              </a:rPr>
              <a:t> Jun, </a:t>
            </a:r>
            <a:r>
              <a:rPr lang="en-GB" sz="700" dirty="0" err="1">
                <a:solidFill>
                  <a:srgbClr val="333333"/>
                </a:solidFill>
                <a:latin typeface="Microsoft YaHei" panose="020B0503020204020204" pitchFamily="34" charset="-122"/>
                <a:ea typeface="Microsoft YaHei" panose="020B0503020204020204" pitchFamily="34" charset="-122"/>
              </a:rPr>
              <a:t>Qiming</a:t>
            </a:r>
            <a:r>
              <a:rPr lang="en-GB" sz="700" dirty="0">
                <a:solidFill>
                  <a:srgbClr val="333333"/>
                </a:solidFill>
                <a:latin typeface="Microsoft YaHei" panose="020B0503020204020204" pitchFamily="34" charset="-122"/>
                <a:ea typeface="Microsoft YaHei" panose="020B0503020204020204" pitchFamily="34" charset="-122"/>
              </a:rPr>
              <a:t> Yuan, Henrique </a:t>
            </a:r>
            <a:r>
              <a:rPr lang="en-GB" sz="700" dirty="0" err="1">
                <a:solidFill>
                  <a:srgbClr val="333333"/>
                </a:solidFill>
                <a:latin typeface="Microsoft YaHei" panose="020B0503020204020204" pitchFamily="34" charset="-122"/>
                <a:ea typeface="Microsoft YaHei" panose="020B0503020204020204" pitchFamily="34" charset="-122"/>
              </a:rPr>
              <a:t>Ponde</a:t>
            </a:r>
            <a:r>
              <a:rPr lang="en-GB" sz="700" dirty="0">
                <a:solidFill>
                  <a:srgbClr val="333333"/>
                </a:solidFill>
                <a:latin typeface="Microsoft YaHei" panose="020B0503020204020204" pitchFamily="34" charset="-122"/>
                <a:ea typeface="Microsoft YaHei" panose="020B0503020204020204" pitchFamily="34" charset="-122"/>
              </a:rPr>
              <a:t> de Oliveira Pinto, Jared Kaplan, </a:t>
            </a:r>
            <a:r>
              <a:rPr lang="en-GB" sz="700" dirty="0" err="1">
                <a:solidFill>
                  <a:srgbClr val="333333"/>
                </a:solidFill>
                <a:latin typeface="Microsoft YaHei" panose="020B0503020204020204" pitchFamily="34" charset="-122"/>
                <a:ea typeface="Microsoft YaHei" panose="020B0503020204020204" pitchFamily="34" charset="-122"/>
              </a:rPr>
              <a:t>Harri</a:t>
            </a:r>
            <a:r>
              <a:rPr lang="en-GB" sz="700" dirty="0">
                <a:solidFill>
                  <a:srgbClr val="333333"/>
                </a:solidFill>
                <a:latin typeface="Microsoft YaHei" panose="020B0503020204020204" pitchFamily="34" charset="-122"/>
                <a:ea typeface="Microsoft YaHei" panose="020B0503020204020204" pitchFamily="34" charset="-122"/>
              </a:rPr>
              <a:t> Edwards, Yuri </a:t>
            </a:r>
            <a:r>
              <a:rPr lang="en-GB" sz="700" dirty="0" err="1">
                <a:solidFill>
                  <a:srgbClr val="333333"/>
                </a:solidFill>
                <a:latin typeface="Microsoft YaHei" panose="020B0503020204020204" pitchFamily="34" charset="-122"/>
                <a:ea typeface="Microsoft YaHei" panose="020B0503020204020204" pitchFamily="34" charset="-122"/>
              </a:rPr>
              <a:t>Burda</a:t>
            </a:r>
            <a:r>
              <a:rPr lang="en-GB" sz="700" dirty="0">
                <a:solidFill>
                  <a:srgbClr val="333333"/>
                </a:solidFill>
                <a:latin typeface="Microsoft YaHei" panose="020B0503020204020204" pitchFamily="34" charset="-122"/>
                <a:ea typeface="Microsoft YaHei" panose="020B0503020204020204" pitchFamily="34" charset="-122"/>
              </a:rPr>
              <a:t>, Nicholas Joseph, Greg Brockman, et al. Evaluating large language models trained on code. </a:t>
            </a:r>
            <a:r>
              <a:rPr lang="en-GB" sz="700" dirty="0" err="1">
                <a:solidFill>
                  <a:srgbClr val="333333"/>
                </a:solidFill>
                <a:latin typeface="Microsoft YaHei" panose="020B0503020204020204" pitchFamily="34" charset="-122"/>
                <a:ea typeface="Microsoft YaHei" panose="020B0503020204020204" pitchFamily="34" charset="-122"/>
              </a:rPr>
              <a:t>arXiv</a:t>
            </a:r>
            <a:r>
              <a:rPr lang="en-GB" sz="700" dirty="0">
                <a:solidFill>
                  <a:srgbClr val="333333"/>
                </a:solidFill>
                <a:latin typeface="Microsoft YaHei" panose="020B0503020204020204" pitchFamily="34" charset="-122"/>
                <a:ea typeface="Microsoft YaHei" panose="020B0503020204020204" pitchFamily="34" charset="-122"/>
              </a:rPr>
              <a:t> preprint arXiv:2107.03374, 2021. </a:t>
            </a:r>
            <a:endParaRPr lang="en-US" sz="7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487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大规模代码数据处理</a:t>
            </a:r>
            <a:endParaRPr lang="zh-CN" altLang="en-US" sz="3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643651" y="859054"/>
            <a:ext cx="5132017" cy="45890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为不同语言的文件加上语言标签</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7" name="Picture 6">
            <a:extLst>
              <a:ext uri="{FF2B5EF4-FFF2-40B4-BE49-F238E27FC236}">
                <a16:creationId xmlns:a16="http://schemas.microsoft.com/office/drawing/2014/main" id="{D8055091-1432-D5B4-A2ED-C0D1A6CE31A9}"/>
              </a:ext>
            </a:extLst>
          </p:cNvPr>
          <p:cNvPicPr>
            <a:picLocks noChangeAspect="1"/>
          </p:cNvPicPr>
          <p:nvPr/>
        </p:nvPicPr>
        <p:blipFill rotWithShape="1">
          <a:blip r:embed="rId3"/>
          <a:srcRect l="10083" t="11221" r="9793" b="6332"/>
          <a:stretch/>
        </p:blipFill>
        <p:spPr>
          <a:xfrm>
            <a:off x="1245981" y="1346422"/>
            <a:ext cx="2839321" cy="5329015"/>
          </a:xfrm>
          <a:prstGeom prst="rect">
            <a:avLst/>
          </a:prstGeom>
        </p:spPr>
      </p:pic>
      <p:sp>
        <p:nvSpPr>
          <p:cNvPr id="9" name="TextBox 8">
            <a:extLst>
              <a:ext uri="{FF2B5EF4-FFF2-40B4-BE49-F238E27FC236}">
                <a16:creationId xmlns:a16="http://schemas.microsoft.com/office/drawing/2014/main" id="{0DA7F5C5-CBED-F07A-923E-937595B5D233}"/>
              </a:ext>
            </a:extLst>
          </p:cNvPr>
          <p:cNvSpPr txBox="1"/>
          <p:nvPr/>
        </p:nvSpPr>
        <p:spPr>
          <a:xfrm>
            <a:off x="5688383" y="859054"/>
            <a:ext cx="5132017" cy="45890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将代码数据分词并标识符化（</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Tokenization</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0" name="Picture 9">
            <a:extLst>
              <a:ext uri="{FF2B5EF4-FFF2-40B4-BE49-F238E27FC236}">
                <a16:creationId xmlns:a16="http://schemas.microsoft.com/office/drawing/2014/main" id="{3F1575B4-5A1C-D15D-50CC-C989C6E108D6}"/>
              </a:ext>
            </a:extLst>
          </p:cNvPr>
          <p:cNvPicPr>
            <a:picLocks noChangeAspect="1"/>
          </p:cNvPicPr>
          <p:nvPr/>
        </p:nvPicPr>
        <p:blipFill rotWithShape="1">
          <a:blip r:embed="rId4"/>
          <a:srcRect l="4617" t="20117" r="4681" b="10012"/>
          <a:stretch/>
        </p:blipFill>
        <p:spPr>
          <a:xfrm>
            <a:off x="4729526" y="1384333"/>
            <a:ext cx="7049729" cy="2527333"/>
          </a:xfrm>
          <a:prstGeom prst="rect">
            <a:avLst/>
          </a:prstGeom>
        </p:spPr>
      </p:pic>
      <p:cxnSp>
        <p:nvCxnSpPr>
          <p:cNvPr id="13" name="Straight Arrow Connector 12">
            <a:extLst>
              <a:ext uri="{FF2B5EF4-FFF2-40B4-BE49-F238E27FC236}">
                <a16:creationId xmlns:a16="http://schemas.microsoft.com/office/drawing/2014/main" id="{75463851-C496-D49E-1B4E-7FD24E63F255}"/>
              </a:ext>
            </a:extLst>
          </p:cNvPr>
          <p:cNvCxnSpPr>
            <a:cxnSpLocks/>
            <a:stCxn id="10" idx="2"/>
            <a:endCxn id="15" idx="0"/>
          </p:cNvCxnSpPr>
          <p:nvPr/>
        </p:nvCxnSpPr>
        <p:spPr>
          <a:xfrm flipH="1">
            <a:off x="8254386" y="3911666"/>
            <a:ext cx="5" cy="48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969550A-8014-EC18-6CF3-6F94576348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523" y="4398507"/>
            <a:ext cx="7049726" cy="2276930"/>
          </a:xfrm>
          <a:prstGeom prst="rect">
            <a:avLst/>
          </a:prstGeom>
        </p:spPr>
      </p:pic>
    </p:spTree>
    <p:extLst>
      <p:ext uri="{BB962C8B-B14F-4D97-AF65-F5344CB8AC3E}">
        <p14:creationId xmlns:p14="http://schemas.microsoft.com/office/powerpoint/2010/main" val="330635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
            <a:extLst>
              <a:ext uri="{FF2B5EF4-FFF2-40B4-BE49-F238E27FC236}">
                <a16:creationId xmlns:a16="http://schemas.microsoft.com/office/drawing/2014/main" id="{61E784D7-1EA3-D7FA-E6C0-5EC150E68C62}"/>
              </a:ext>
            </a:extLst>
          </p:cNvPr>
          <p:cNvSpPr/>
          <p:nvPr/>
        </p:nvSpPr>
        <p:spPr>
          <a:xfrm>
            <a:off x="643650" y="3316951"/>
            <a:ext cx="11062797" cy="55313"/>
          </a:xfrm>
          <a:prstGeom prst="rect">
            <a:avLst/>
          </a:prstGeom>
          <a:solidFill>
            <a:schemeClr val="bg2">
              <a:lumMod val="9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5" name="椭圆 5">
            <a:extLst>
              <a:ext uri="{FF2B5EF4-FFF2-40B4-BE49-F238E27FC236}">
                <a16:creationId xmlns:a16="http://schemas.microsoft.com/office/drawing/2014/main" id="{D3DD26C7-0CB8-E421-8A43-A55DD566CC3F}"/>
              </a:ext>
            </a:extLst>
          </p:cNvPr>
          <p:cNvSpPr/>
          <p:nvPr/>
        </p:nvSpPr>
        <p:spPr>
          <a:xfrm>
            <a:off x="1692858" y="3214144"/>
            <a:ext cx="272877" cy="272877"/>
          </a:xfrm>
          <a:prstGeom prst="ellipse">
            <a:avLst/>
          </a:prstGeom>
          <a:solidFill>
            <a:schemeClr val="bg2">
              <a:lumMod val="9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6" name="椭圆 6">
            <a:extLst>
              <a:ext uri="{FF2B5EF4-FFF2-40B4-BE49-F238E27FC236}">
                <a16:creationId xmlns:a16="http://schemas.microsoft.com/office/drawing/2014/main" id="{D37C6105-15D5-8ED4-CFC3-5A8CF63E938A}"/>
              </a:ext>
            </a:extLst>
          </p:cNvPr>
          <p:cNvSpPr/>
          <p:nvPr/>
        </p:nvSpPr>
        <p:spPr>
          <a:xfrm>
            <a:off x="3280905" y="3192680"/>
            <a:ext cx="272877" cy="272877"/>
          </a:xfrm>
          <a:prstGeom prst="ellipse">
            <a:avLst/>
          </a:prstGeom>
          <a:solidFill>
            <a:schemeClr val="bg2">
              <a:lumMod val="9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7" name="椭圆 7">
            <a:extLst>
              <a:ext uri="{FF2B5EF4-FFF2-40B4-BE49-F238E27FC236}">
                <a16:creationId xmlns:a16="http://schemas.microsoft.com/office/drawing/2014/main" id="{8E4CEDD1-49E9-9D53-9501-1D9D02CF9E1A}"/>
              </a:ext>
            </a:extLst>
          </p:cNvPr>
          <p:cNvSpPr/>
          <p:nvPr/>
        </p:nvSpPr>
        <p:spPr>
          <a:xfrm>
            <a:off x="7075884" y="3214143"/>
            <a:ext cx="272877" cy="272877"/>
          </a:xfrm>
          <a:prstGeom prst="ellipse">
            <a:avLst/>
          </a:prstGeom>
          <a:solidFill>
            <a:schemeClr val="bg2">
              <a:lumMod val="9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8" name="椭圆 8">
            <a:extLst>
              <a:ext uri="{FF2B5EF4-FFF2-40B4-BE49-F238E27FC236}">
                <a16:creationId xmlns:a16="http://schemas.microsoft.com/office/drawing/2014/main" id="{2D482D1F-7A3C-7572-6F81-DD52B6A72BE5}"/>
              </a:ext>
            </a:extLst>
          </p:cNvPr>
          <p:cNvSpPr/>
          <p:nvPr/>
        </p:nvSpPr>
        <p:spPr>
          <a:xfrm>
            <a:off x="8859859" y="3221153"/>
            <a:ext cx="272877" cy="272877"/>
          </a:xfrm>
          <a:prstGeom prst="ellipse">
            <a:avLst/>
          </a:prstGeom>
          <a:solidFill>
            <a:schemeClr val="bg2">
              <a:lumMod val="9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9" name="矩形 9">
            <a:extLst>
              <a:ext uri="{FF2B5EF4-FFF2-40B4-BE49-F238E27FC236}">
                <a16:creationId xmlns:a16="http://schemas.microsoft.com/office/drawing/2014/main" id="{AF7FFBDD-0332-669B-69D9-24487A43FD4C}"/>
              </a:ext>
            </a:extLst>
          </p:cNvPr>
          <p:cNvSpPr/>
          <p:nvPr/>
        </p:nvSpPr>
        <p:spPr>
          <a:xfrm>
            <a:off x="1410004" y="3756850"/>
            <a:ext cx="2334297" cy="146911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1">
              <a:lumMod val="75000"/>
            </a:schemeClr>
          </a:solidFill>
          <a:ln w="9525"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40" name="矩形 9">
            <a:extLst>
              <a:ext uri="{FF2B5EF4-FFF2-40B4-BE49-F238E27FC236}">
                <a16:creationId xmlns:a16="http://schemas.microsoft.com/office/drawing/2014/main" id="{68BF7FE2-75F6-CC52-91C6-8DEFB6A48606}"/>
              </a:ext>
            </a:extLst>
          </p:cNvPr>
          <p:cNvSpPr/>
          <p:nvPr/>
        </p:nvSpPr>
        <p:spPr>
          <a:xfrm flipV="1">
            <a:off x="2227477" y="1507538"/>
            <a:ext cx="2422262" cy="1625330"/>
          </a:xfrm>
          <a:custGeom>
            <a:avLst/>
            <a:gdLst>
              <a:gd name="connsiteX0" fmla="*/ 991523 w 2141035"/>
              <a:gd name="connsiteY0" fmla="*/ 0 h 1412252"/>
              <a:gd name="connsiteX1" fmla="*/ 483871 w 2141035"/>
              <a:gd name="connsiteY1" fmla="*/ 173613 h 1412252"/>
              <a:gd name="connsiteX2" fmla="*/ 2141035 w 2141035"/>
              <a:gd name="connsiteY2" fmla="*/ 173613 h 1412252"/>
              <a:gd name="connsiteX3" fmla="*/ 2141035 w 2141035"/>
              <a:gd name="connsiteY3" fmla="*/ 1412252 h 1412252"/>
              <a:gd name="connsiteX4" fmla="*/ 0 w 2141035"/>
              <a:gd name="connsiteY4" fmla="*/ 1412252 h 1412252"/>
              <a:gd name="connsiteX5" fmla="*/ 0 w 2141035"/>
              <a:gd name="connsiteY5" fmla="*/ 173613 h 1412252"/>
              <a:gd name="connsiteX6" fmla="*/ 293869 w 2141035"/>
              <a:gd name="connsiteY6" fmla="*/ 173613 h 1412252"/>
              <a:gd name="connsiteX7" fmla="*/ 991523 w 2141035"/>
              <a:gd name="connsiteY7" fmla="*/ 0 h 1412252"/>
              <a:gd name="connsiteX0" fmla="*/ 991523 w 2141035"/>
              <a:gd name="connsiteY0" fmla="*/ 0 h 1412252"/>
              <a:gd name="connsiteX1" fmla="*/ 483871 w 2141035"/>
              <a:gd name="connsiteY1" fmla="*/ 173613 h 1412252"/>
              <a:gd name="connsiteX2" fmla="*/ 2141035 w 2141035"/>
              <a:gd name="connsiteY2" fmla="*/ 173613 h 1412252"/>
              <a:gd name="connsiteX3" fmla="*/ 2141035 w 2141035"/>
              <a:gd name="connsiteY3" fmla="*/ 1412252 h 1412252"/>
              <a:gd name="connsiteX4" fmla="*/ 0 w 2141035"/>
              <a:gd name="connsiteY4" fmla="*/ 1412252 h 1412252"/>
              <a:gd name="connsiteX5" fmla="*/ 0 w 2141035"/>
              <a:gd name="connsiteY5" fmla="*/ 173613 h 1412252"/>
              <a:gd name="connsiteX6" fmla="*/ 863410 w 2141035"/>
              <a:gd name="connsiteY6" fmla="*/ 159875 h 1412252"/>
              <a:gd name="connsiteX7" fmla="*/ 991523 w 2141035"/>
              <a:gd name="connsiteY7" fmla="*/ 0 h 1412252"/>
              <a:gd name="connsiteX0" fmla="*/ 991523 w 2141035"/>
              <a:gd name="connsiteY0" fmla="*/ 0 h 1412252"/>
              <a:gd name="connsiteX1" fmla="*/ 1256819 w 2141035"/>
              <a:gd name="connsiteY1" fmla="*/ 173613 h 1412252"/>
              <a:gd name="connsiteX2" fmla="*/ 2141035 w 2141035"/>
              <a:gd name="connsiteY2" fmla="*/ 173613 h 1412252"/>
              <a:gd name="connsiteX3" fmla="*/ 2141035 w 2141035"/>
              <a:gd name="connsiteY3" fmla="*/ 1412252 h 1412252"/>
              <a:gd name="connsiteX4" fmla="*/ 0 w 2141035"/>
              <a:gd name="connsiteY4" fmla="*/ 1412252 h 1412252"/>
              <a:gd name="connsiteX5" fmla="*/ 0 w 2141035"/>
              <a:gd name="connsiteY5" fmla="*/ 173613 h 1412252"/>
              <a:gd name="connsiteX6" fmla="*/ 863410 w 2141035"/>
              <a:gd name="connsiteY6" fmla="*/ 159875 h 1412252"/>
              <a:gd name="connsiteX7" fmla="*/ 991523 w 2141035"/>
              <a:gd name="connsiteY7" fmla="*/ 0 h 1412252"/>
              <a:gd name="connsiteX0" fmla="*/ 1068366 w 2141035"/>
              <a:gd name="connsiteY0" fmla="*/ 0 h 1435149"/>
              <a:gd name="connsiteX1" fmla="*/ 1256819 w 2141035"/>
              <a:gd name="connsiteY1" fmla="*/ 196510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863410 w 2141035"/>
              <a:gd name="connsiteY6" fmla="*/ 182772 h 1435149"/>
              <a:gd name="connsiteX7" fmla="*/ 1068366 w 2141035"/>
              <a:gd name="connsiteY7" fmla="*/ 0 h 1435149"/>
              <a:gd name="connsiteX0" fmla="*/ 1068366 w 2141035"/>
              <a:gd name="connsiteY0" fmla="*/ 0 h 1435149"/>
              <a:gd name="connsiteX1" fmla="*/ 1302020 w 2141035"/>
              <a:gd name="connsiteY1" fmla="*/ 201089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863410 w 2141035"/>
              <a:gd name="connsiteY6" fmla="*/ 182772 h 1435149"/>
              <a:gd name="connsiteX7" fmla="*/ 1068366 w 2141035"/>
              <a:gd name="connsiteY7" fmla="*/ 0 h 1435149"/>
              <a:gd name="connsiteX0" fmla="*/ 1068366 w 2141035"/>
              <a:gd name="connsiteY0" fmla="*/ 0 h 1435149"/>
              <a:gd name="connsiteX1" fmla="*/ 1302020 w 2141035"/>
              <a:gd name="connsiteY1" fmla="*/ 201089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931212 w 2141035"/>
              <a:gd name="connsiteY6" fmla="*/ 191932 h 1435149"/>
              <a:gd name="connsiteX7" fmla="*/ 1068366 w 2141035"/>
              <a:gd name="connsiteY7" fmla="*/ 0 h 1435149"/>
              <a:gd name="connsiteX0" fmla="*/ 1068366 w 2141035"/>
              <a:gd name="connsiteY0" fmla="*/ 0 h 1435149"/>
              <a:gd name="connsiteX1" fmla="*/ 1161895 w 2141035"/>
              <a:gd name="connsiteY1" fmla="*/ 187352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931212 w 2141035"/>
              <a:gd name="connsiteY6" fmla="*/ 191932 h 1435149"/>
              <a:gd name="connsiteX7" fmla="*/ 1068366 w 2141035"/>
              <a:gd name="connsiteY7" fmla="*/ 0 h 1435149"/>
              <a:gd name="connsiteX0" fmla="*/ 1041245 w 2141035"/>
              <a:gd name="connsiteY0" fmla="*/ 0 h 1439728"/>
              <a:gd name="connsiteX1" fmla="*/ 1161895 w 2141035"/>
              <a:gd name="connsiteY1" fmla="*/ 191931 h 1439728"/>
              <a:gd name="connsiteX2" fmla="*/ 2141035 w 2141035"/>
              <a:gd name="connsiteY2" fmla="*/ 201089 h 1439728"/>
              <a:gd name="connsiteX3" fmla="*/ 2141035 w 2141035"/>
              <a:gd name="connsiteY3" fmla="*/ 1439728 h 1439728"/>
              <a:gd name="connsiteX4" fmla="*/ 0 w 2141035"/>
              <a:gd name="connsiteY4" fmla="*/ 1439728 h 1439728"/>
              <a:gd name="connsiteX5" fmla="*/ 0 w 2141035"/>
              <a:gd name="connsiteY5" fmla="*/ 201089 h 1439728"/>
              <a:gd name="connsiteX6" fmla="*/ 931212 w 2141035"/>
              <a:gd name="connsiteY6" fmla="*/ 196511 h 1439728"/>
              <a:gd name="connsiteX7" fmla="*/ 1041245 w 2141035"/>
              <a:gd name="connsiteY7" fmla="*/ 0 h 1439728"/>
              <a:gd name="connsiteX0" fmla="*/ 1050285 w 2141035"/>
              <a:gd name="connsiteY0" fmla="*/ 0 h 1393934"/>
              <a:gd name="connsiteX1" fmla="*/ 1161895 w 2141035"/>
              <a:gd name="connsiteY1" fmla="*/ 146137 h 1393934"/>
              <a:gd name="connsiteX2" fmla="*/ 2141035 w 2141035"/>
              <a:gd name="connsiteY2" fmla="*/ 155295 h 1393934"/>
              <a:gd name="connsiteX3" fmla="*/ 2141035 w 2141035"/>
              <a:gd name="connsiteY3" fmla="*/ 1393934 h 1393934"/>
              <a:gd name="connsiteX4" fmla="*/ 0 w 2141035"/>
              <a:gd name="connsiteY4" fmla="*/ 1393934 h 1393934"/>
              <a:gd name="connsiteX5" fmla="*/ 0 w 2141035"/>
              <a:gd name="connsiteY5" fmla="*/ 155295 h 1393934"/>
              <a:gd name="connsiteX6" fmla="*/ 931212 w 2141035"/>
              <a:gd name="connsiteY6" fmla="*/ 150717 h 1393934"/>
              <a:gd name="connsiteX7" fmla="*/ 1050285 w 2141035"/>
              <a:gd name="connsiteY7" fmla="*/ 0 h 1393934"/>
              <a:gd name="connsiteX0" fmla="*/ 1050285 w 2141035"/>
              <a:gd name="connsiteY0" fmla="*/ 0 h 1393934"/>
              <a:gd name="connsiteX1" fmla="*/ 1152855 w 2141035"/>
              <a:gd name="connsiteY1" fmla="*/ 150716 h 1393934"/>
              <a:gd name="connsiteX2" fmla="*/ 2141035 w 2141035"/>
              <a:gd name="connsiteY2" fmla="*/ 155295 h 1393934"/>
              <a:gd name="connsiteX3" fmla="*/ 2141035 w 2141035"/>
              <a:gd name="connsiteY3" fmla="*/ 1393934 h 1393934"/>
              <a:gd name="connsiteX4" fmla="*/ 0 w 2141035"/>
              <a:gd name="connsiteY4" fmla="*/ 1393934 h 1393934"/>
              <a:gd name="connsiteX5" fmla="*/ 0 w 2141035"/>
              <a:gd name="connsiteY5" fmla="*/ 155295 h 1393934"/>
              <a:gd name="connsiteX6" fmla="*/ 931212 w 2141035"/>
              <a:gd name="connsiteY6" fmla="*/ 150717 h 1393934"/>
              <a:gd name="connsiteX7" fmla="*/ 1050285 w 2141035"/>
              <a:gd name="connsiteY7" fmla="*/ 0 h 1393934"/>
              <a:gd name="connsiteX0" fmla="*/ 1036725 w 2141035"/>
              <a:gd name="connsiteY0" fmla="*/ 0 h 1389355"/>
              <a:gd name="connsiteX1" fmla="*/ 1152855 w 2141035"/>
              <a:gd name="connsiteY1" fmla="*/ 146137 h 1389355"/>
              <a:gd name="connsiteX2" fmla="*/ 2141035 w 2141035"/>
              <a:gd name="connsiteY2" fmla="*/ 150716 h 1389355"/>
              <a:gd name="connsiteX3" fmla="*/ 2141035 w 2141035"/>
              <a:gd name="connsiteY3" fmla="*/ 1389355 h 1389355"/>
              <a:gd name="connsiteX4" fmla="*/ 0 w 2141035"/>
              <a:gd name="connsiteY4" fmla="*/ 1389355 h 1389355"/>
              <a:gd name="connsiteX5" fmla="*/ 0 w 2141035"/>
              <a:gd name="connsiteY5" fmla="*/ 150716 h 1389355"/>
              <a:gd name="connsiteX6" fmla="*/ 931212 w 2141035"/>
              <a:gd name="connsiteY6" fmla="*/ 146138 h 1389355"/>
              <a:gd name="connsiteX7" fmla="*/ 1036725 w 2141035"/>
              <a:gd name="connsiteY7" fmla="*/ 0 h 138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035" h="1389355">
                <a:moveTo>
                  <a:pt x="1036725" y="0"/>
                </a:moveTo>
                <a:lnTo>
                  <a:pt x="1152855" y="146137"/>
                </a:lnTo>
                <a:lnTo>
                  <a:pt x="2141035" y="150716"/>
                </a:lnTo>
                <a:lnTo>
                  <a:pt x="2141035" y="1389355"/>
                </a:lnTo>
                <a:lnTo>
                  <a:pt x="0" y="1389355"/>
                </a:lnTo>
                <a:lnTo>
                  <a:pt x="0" y="150716"/>
                </a:lnTo>
                <a:lnTo>
                  <a:pt x="931212" y="146138"/>
                </a:lnTo>
                <a:cubicBezTo>
                  <a:pt x="962879" y="107650"/>
                  <a:pt x="1005058" y="38488"/>
                  <a:pt x="1036725" y="0"/>
                </a:cubicBezTo>
                <a:close/>
              </a:path>
            </a:pathLst>
          </a:custGeom>
          <a:solidFill>
            <a:schemeClr val="accent1">
              <a:lumMod val="75000"/>
            </a:schemeClr>
          </a:solidFill>
          <a:ln w="9525"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entury Gothic"/>
              <a:ea typeface="微软雅黑" panose="020B0503020204020204" pitchFamily="34" charset="-122"/>
              <a:cs typeface="+mn-cs"/>
            </a:endParaRPr>
          </a:p>
        </p:txBody>
      </p:sp>
      <p:sp>
        <p:nvSpPr>
          <p:cNvPr id="41" name="矩形 9">
            <a:extLst>
              <a:ext uri="{FF2B5EF4-FFF2-40B4-BE49-F238E27FC236}">
                <a16:creationId xmlns:a16="http://schemas.microsoft.com/office/drawing/2014/main" id="{F7E67401-0840-DB4C-E1CC-6B113AB653C6}"/>
              </a:ext>
            </a:extLst>
          </p:cNvPr>
          <p:cNvSpPr/>
          <p:nvPr/>
        </p:nvSpPr>
        <p:spPr>
          <a:xfrm>
            <a:off x="4100579" y="3769006"/>
            <a:ext cx="2334297" cy="1441424"/>
          </a:xfrm>
          <a:custGeom>
            <a:avLst/>
            <a:gdLst>
              <a:gd name="connsiteX0" fmla="*/ 1061970 w 2141035"/>
              <a:gd name="connsiteY0" fmla="*/ 0 h 1385854"/>
              <a:gd name="connsiteX1" fmla="*/ 48387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293869 w 2141035"/>
              <a:gd name="connsiteY6" fmla="*/ 147215 h 1385854"/>
              <a:gd name="connsiteX7" fmla="*/ 1061970 w 2141035"/>
              <a:gd name="connsiteY7" fmla="*/ 0 h 1385854"/>
              <a:gd name="connsiteX0" fmla="*/ 1061970 w 2141035"/>
              <a:gd name="connsiteY0" fmla="*/ 0 h 1385854"/>
              <a:gd name="connsiteX1" fmla="*/ 118872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293869 w 2141035"/>
              <a:gd name="connsiteY6" fmla="*/ 147215 h 1385854"/>
              <a:gd name="connsiteX7" fmla="*/ 1061970 w 2141035"/>
              <a:gd name="connsiteY7" fmla="*/ 0 h 1385854"/>
              <a:gd name="connsiteX0" fmla="*/ 1061970 w 2141035"/>
              <a:gd name="connsiteY0" fmla="*/ 0 h 1385854"/>
              <a:gd name="connsiteX1" fmla="*/ 118872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846319 w 2141035"/>
              <a:gd name="connsiteY6" fmla="*/ 147215 h 1385854"/>
              <a:gd name="connsiteX7" fmla="*/ 1061970 w 2141035"/>
              <a:gd name="connsiteY7" fmla="*/ 0 h 1385854"/>
              <a:gd name="connsiteX0" fmla="*/ 1061970 w 2141035"/>
              <a:gd name="connsiteY0" fmla="*/ 0 h 1385854"/>
              <a:gd name="connsiteX1" fmla="*/ 118872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966969 w 2141035"/>
              <a:gd name="connsiteY6" fmla="*/ 153565 h 1385854"/>
              <a:gd name="connsiteX7" fmla="*/ 1061970 w 2141035"/>
              <a:gd name="connsiteY7" fmla="*/ 0 h 1385854"/>
              <a:gd name="connsiteX0" fmla="*/ 1061970 w 2141035"/>
              <a:gd name="connsiteY0" fmla="*/ 0 h 1385854"/>
              <a:gd name="connsiteX1" fmla="*/ 118872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928869 w 2141035"/>
              <a:gd name="connsiteY6" fmla="*/ 153565 h 1385854"/>
              <a:gd name="connsiteX7" fmla="*/ 1061970 w 2141035"/>
              <a:gd name="connsiteY7" fmla="*/ 0 h 138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035" h="1385854">
                <a:moveTo>
                  <a:pt x="1061970" y="0"/>
                </a:moveTo>
                <a:lnTo>
                  <a:pt x="1188721" y="147215"/>
                </a:lnTo>
                <a:lnTo>
                  <a:pt x="2141035" y="147215"/>
                </a:lnTo>
                <a:lnTo>
                  <a:pt x="2141035" y="1385854"/>
                </a:lnTo>
                <a:lnTo>
                  <a:pt x="0" y="1385854"/>
                </a:lnTo>
                <a:lnTo>
                  <a:pt x="0" y="147215"/>
                </a:lnTo>
                <a:lnTo>
                  <a:pt x="928869" y="153565"/>
                </a:lnTo>
                <a:cubicBezTo>
                  <a:pt x="960536" y="115077"/>
                  <a:pt x="1030303" y="38488"/>
                  <a:pt x="1061970" y="0"/>
                </a:cubicBezTo>
                <a:close/>
              </a:path>
            </a:pathLst>
          </a:custGeom>
          <a:solidFill>
            <a:schemeClr val="accent1">
              <a:lumMod val="75000"/>
            </a:schemeClr>
          </a:solidFill>
          <a:ln w="9525"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46" name="矩形 18">
            <a:extLst>
              <a:ext uri="{FF2B5EF4-FFF2-40B4-BE49-F238E27FC236}">
                <a16:creationId xmlns:a16="http://schemas.microsoft.com/office/drawing/2014/main" id="{412F7CEC-27CF-521B-10EE-F16FF83EF38C}"/>
              </a:ext>
            </a:extLst>
          </p:cNvPr>
          <p:cNvSpPr/>
          <p:nvPr/>
        </p:nvSpPr>
        <p:spPr>
          <a:xfrm>
            <a:off x="2280463" y="1676357"/>
            <a:ext cx="2273758" cy="1077218"/>
          </a:xfrm>
          <a:prstGeom prst="rect">
            <a:avLst/>
          </a:prstGeom>
        </p:spPr>
        <p:txBody>
          <a:bodyPr wrap="square">
            <a:spAutoFit/>
          </a:bodyPr>
          <a:lstStyle/>
          <a:p>
            <a:pPr algn="just" defTabSz="457200" rtl="0">
              <a:lnSpc>
                <a:spcPct val="100000"/>
              </a:lnSpc>
            </a:pPr>
            <a:r>
              <a:rPr lang="en-US" altLang="zh-CN" sz="1600" b="1" dirty="0">
                <a:solidFill>
                  <a:srgbClr val="FFFFFF"/>
                </a:solidFill>
                <a:latin typeface="Century Gothic"/>
                <a:ea typeface="微软雅黑" panose="020B0503020204020204" pitchFamily="34" charset="-122"/>
                <a:cs typeface="+mn-cs"/>
              </a:rPr>
              <a:t>FORTRAN</a:t>
            </a:r>
            <a:r>
              <a:rPr lang="zh-CN" altLang="en-US" sz="1600" dirty="0">
                <a:solidFill>
                  <a:srgbClr val="FFFFFF"/>
                </a:solidFill>
                <a:latin typeface="Century Gothic"/>
                <a:ea typeface="微软雅黑" panose="020B0503020204020204" pitchFamily="34" charset="-122"/>
                <a:cs typeface="+mn-cs"/>
              </a:rPr>
              <a:t>编译器被认为是一种自动代码生成系统，根据高级编程语言，自动生成机器码</a:t>
            </a:r>
            <a:r>
              <a:rPr lang="en-US" altLang="zh-CN" sz="1600" baseline="30000" dirty="0">
                <a:solidFill>
                  <a:srgbClr val="FFFFFF"/>
                </a:solidFill>
                <a:latin typeface="Century Gothic"/>
                <a:ea typeface="微软雅黑" panose="020B0503020204020204" pitchFamily="34" charset="-122"/>
                <a:cs typeface="+mn-cs"/>
              </a:rPr>
              <a:t>[2]</a:t>
            </a:r>
            <a:r>
              <a:rPr lang="zh-CN" altLang="en-US" sz="1600" dirty="0">
                <a:solidFill>
                  <a:srgbClr val="FFFFFF"/>
                </a:solidFill>
                <a:latin typeface="Century Gothic"/>
                <a:ea typeface="微软雅黑" panose="020B0503020204020204" pitchFamily="34" charset="-122"/>
                <a:cs typeface="+mn-cs"/>
              </a:rPr>
              <a:t>。</a:t>
            </a:r>
          </a:p>
        </p:txBody>
      </p:sp>
      <p:sp>
        <p:nvSpPr>
          <p:cNvPr id="49" name="矩形 21">
            <a:extLst>
              <a:ext uri="{FF2B5EF4-FFF2-40B4-BE49-F238E27FC236}">
                <a16:creationId xmlns:a16="http://schemas.microsoft.com/office/drawing/2014/main" id="{83D6558C-4270-FFAB-294D-D4493D4CD284}"/>
              </a:ext>
            </a:extLst>
          </p:cNvPr>
          <p:cNvSpPr/>
          <p:nvPr/>
        </p:nvSpPr>
        <p:spPr>
          <a:xfrm>
            <a:off x="1448091" y="3990757"/>
            <a:ext cx="2258121" cy="1077218"/>
          </a:xfrm>
          <a:prstGeom prst="rect">
            <a:avLst/>
          </a:prstGeom>
        </p:spPr>
        <p:txBody>
          <a:bodyPr wrap="square">
            <a:spAutoFit/>
          </a:bodyPr>
          <a:lstStyle/>
          <a:p>
            <a:pPr algn="just" defTabSz="457200" rtl="0">
              <a:lnSpc>
                <a:spcPct val="100000"/>
              </a:lnSpc>
            </a:pPr>
            <a:r>
              <a:rPr lang="zh-CN" altLang="en-US" sz="1600" dirty="0">
                <a:solidFill>
                  <a:srgbClr val="FFFFFF"/>
                </a:solidFill>
                <a:latin typeface="Century Gothic"/>
                <a:ea typeface="微软雅黑" panose="020B0503020204020204" pitchFamily="34" charset="-122"/>
                <a:cs typeface="+mn-cs"/>
              </a:rPr>
              <a:t>阿兰</a:t>
            </a:r>
            <a:r>
              <a:rPr lang="en-US" altLang="zh-CN" sz="1600" dirty="0">
                <a:solidFill>
                  <a:srgbClr val="FFFFFF"/>
                </a:solidFill>
                <a:latin typeface="Century Gothic"/>
                <a:ea typeface="微软雅黑" panose="020B0503020204020204" pitchFamily="34" charset="-122"/>
                <a:cs typeface="+mn-cs"/>
              </a:rPr>
              <a:t>·</a:t>
            </a:r>
            <a:r>
              <a:rPr lang="zh-CN" altLang="en-US" sz="1600" dirty="0">
                <a:solidFill>
                  <a:srgbClr val="FFFFFF"/>
                </a:solidFill>
                <a:latin typeface="Century Gothic"/>
                <a:ea typeface="微软雅黑" panose="020B0503020204020204" pitchFamily="34" charset="-122"/>
                <a:cs typeface="+mn-cs"/>
              </a:rPr>
              <a:t> </a:t>
            </a:r>
            <a:r>
              <a:rPr lang="zh-CN" altLang="en-FR" sz="1600" dirty="0">
                <a:solidFill>
                  <a:srgbClr val="FFFFFF"/>
                </a:solidFill>
                <a:latin typeface="Century Gothic"/>
                <a:ea typeface="微软雅黑" panose="020B0503020204020204" pitchFamily="34" charset="-122"/>
                <a:cs typeface="+mn-cs"/>
              </a:rPr>
              <a:t>图灵</a:t>
            </a:r>
            <a:r>
              <a:rPr lang="zh-CN" altLang="en-US" sz="1600" dirty="0">
                <a:solidFill>
                  <a:srgbClr val="FFFFFF"/>
                </a:solidFill>
                <a:latin typeface="Century Gothic"/>
                <a:ea typeface="微软雅黑" panose="020B0503020204020204" pitchFamily="34" charset="-122"/>
                <a:cs typeface="+mn-cs"/>
              </a:rPr>
              <a:t>构思的自动计算引擎中，就提到了一些机械化的指令可以让计算机自己生成 </a:t>
            </a:r>
            <a:r>
              <a:rPr lang="en-US" altLang="zh-CN" sz="1600" baseline="30000" dirty="0">
                <a:solidFill>
                  <a:srgbClr val="FFFFFF"/>
                </a:solidFill>
                <a:latin typeface="Century Gothic"/>
                <a:ea typeface="微软雅黑" panose="020B0503020204020204" pitchFamily="34" charset="-122"/>
                <a:cs typeface="+mn-cs"/>
              </a:rPr>
              <a:t>[1]</a:t>
            </a:r>
            <a:r>
              <a:rPr lang="zh-CN" altLang="en-US" sz="1600" dirty="0">
                <a:solidFill>
                  <a:srgbClr val="FFFFFF"/>
                </a:solidFill>
                <a:latin typeface="Century Gothic"/>
                <a:ea typeface="微软雅黑" panose="020B0503020204020204" pitchFamily="34" charset="-122"/>
                <a:cs typeface="+mn-cs"/>
              </a:rPr>
              <a:t>。</a:t>
            </a:r>
          </a:p>
        </p:txBody>
      </p:sp>
      <p:sp>
        <p:nvSpPr>
          <p:cNvPr id="52" name="矩形 24">
            <a:extLst>
              <a:ext uri="{FF2B5EF4-FFF2-40B4-BE49-F238E27FC236}">
                <a16:creationId xmlns:a16="http://schemas.microsoft.com/office/drawing/2014/main" id="{7ED8745A-1C88-7DCD-521C-F321B7156613}"/>
              </a:ext>
            </a:extLst>
          </p:cNvPr>
          <p:cNvSpPr/>
          <p:nvPr/>
        </p:nvSpPr>
        <p:spPr>
          <a:xfrm>
            <a:off x="4147712" y="3995706"/>
            <a:ext cx="2206396" cy="1077218"/>
          </a:xfrm>
          <a:prstGeom prst="rect">
            <a:avLst/>
          </a:prstGeom>
        </p:spPr>
        <p:txBody>
          <a:bodyPr wrap="square">
            <a:spAutoFit/>
          </a:bodyPr>
          <a:lstStyle/>
          <a:p>
            <a:pPr algn="just" defTabSz="457200" rtl="0">
              <a:lnSpc>
                <a:spcPct val="100000"/>
              </a:lnSpc>
            </a:pPr>
            <a:r>
              <a:rPr lang="zh-CN" altLang="en-US" sz="1600" dirty="0">
                <a:solidFill>
                  <a:srgbClr val="FFFFFF"/>
                </a:solidFill>
                <a:latin typeface="Century Gothic"/>
                <a:ea typeface="微软雅黑" panose="020B0503020204020204" pitchFamily="34" charset="-122"/>
                <a:cs typeface="+mn-cs"/>
              </a:rPr>
              <a:t>使用逻辑编程语言</a:t>
            </a:r>
            <a:r>
              <a:rPr lang="en-US" altLang="zh-CN" sz="1600" dirty="0">
                <a:solidFill>
                  <a:srgbClr val="FFFFFF"/>
                </a:solidFill>
                <a:latin typeface="Century Gothic"/>
                <a:ea typeface="微软雅黑" panose="020B0503020204020204" pitchFamily="34" charset="-122"/>
                <a:cs typeface="+mn-cs"/>
              </a:rPr>
              <a:t>(</a:t>
            </a:r>
            <a:r>
              <a:rPr lang="zh-CN" altLang="en-US" sz="1600" dirty="0">
                <a:solidFill>
                  <a:srgbClr val="FFFFFF"/>
                </a:solidFill>
                <a:latin typeface="Century Gothic"/>
                <a:ea typeface="微软雅黑" panose="020B0503020204020204" pitchFamily="34" charset="-122"/>
                <a:cs typeface="+mn-cs"/>
              </a:rPr>
              <a:t>如</a:t>
            </a:r>
            <a:r>
              <a:rPr lang="en-US" altLang="zh-CN" sz="1600" dirty="0">
                <a:solidFill>
                  <a:srgbClr val="FFFFFF"/>
                </a:solidFill>
                <a:latin typeface="Century Gothic"/>
                <a:ea typeface="微软雅黑" panose="020B0503020204020204" pitchFamily="34" charset="-122"/>
                <a:cs typeface="+mn-cs"/>
              </a:rPr>
              <a:t>Prolog)</a:t>
            </a:r>
            <a:r>
              <a:rPr lang="zh-CN" altLang="en-US" sz="1600" dirty="0">
                <a:solidFill>
                  <a:srgbClr val="FFFFFF"/>
                </a:solidFill>
                <a:latin typeface="Century Gothic"/>
                <a:ea typeface="微软雅黑" panose="020B0503020204020204" pitchFamily="34" charset="-122"/>
                <a:cs typeface="+mn-cs"/>
              </a:rPr>
              <a:t>将需求描述成逻辑表达式，让计算机自动推理得到解答。</a:t>
            </a:r>
          </a:p>
        </p:txBody>
      </p:sp>
      <p:sp>
        <p:nvSpPr>
          <p:cNvPr id="56" name="文本框 28">
            <a:extLst>
              <a:ext uri="{FF2B5EF4-FFF2-40B4-BE49-F238E27FC236}">
                <a16:creationId xmlns:a16="http://schemas.microsoft.com/office/drawing/2014/main" id="{025ADEC6-27E2-8973-9C18-A5AEBAA0D08A}"/>
              </a:ext>
            </a:extLst>
          </p:cNvPr>
          <p:cNvSpPr txBox="1"/>
          <p:nvPr/>
        </p:nvSpPr>
        <p:spPr>
          <a:xfrm>
            <a:off x="1453138" y="3438187"/>
            <a:ext cx="704039" cy="369332"/>
          </a:xfrm>
          <a:prstGeom prst="rect">
            <a:avLst/>
          </a:prstGeom>
          <a:noFill/>
        </p:spPr>
        <p:txBody>
          <a:bodyPr wrap="none" rtlCol="0">
            <a:spAutoFit/>
          </a:bodyPr>
          <a:lstStyle/>
          <a:p>
            <a:pPr algn="ctr" defTabSz="457200" rtl="0">
              <a:lnSpc>
                <a:spcPct val="100000"/>
              </a:lnSpc>
            </a:pPr>
            <a:r>
              <a:rPr kumimoji="1" lang="en-US" altLang="zh-CN" b="1" dirty="0">
                <a:solidFill>
                  <a:prstClr val="black"/>
                </a:solidFill>
                <a:latin typeface="Century Gothic"/>
                <a:ea typeface="微软雅黑" panose="020B0503020204020204" pitchFamily="34" charset="-122"/>
                <a:cs typeface="+mn-cs"/>
              </a:rPr>
              <a:t>1945</a:t>
            </a:r>
            <a:endParaRPr kumimoji="1" lang="zh-CN" altLang="en-US" b="1" dirty="0">
              <a:solidFill>
                <a:prstClr val="black"/>
              </a:solidFill>
              <a:latin typeface="Century Gothic"/>
              <a:ea typeface="微软雅黑" panose="020B0503020204020204" pitchFamily="34" charset="-122"/>
              <a:cs typeface="+mn-cs"/>
            </a:endParaRPr>
          </a:p>
        </p:txBody>
      </p:sp>
      <p:sp>
        <p:nvSpPr>
          <p:cNvPr id="57" name="文本框 29">
            <a:extLst>
              <a:ext uri="{FF2B5EF4-FFF2-40B4-BE49-F238E27FC236}">
                <a16:creationId xmlns:a16="http://schemas.microsoft.com/office/drawing/2014/main" id="{8AFF0724-97A7-468E-676B-7A7A744CCDCF}"/>
              </a:ext>
            </a:extLst>
          </p:cNvPr>
          <p:cNvSpPr txBox="1"/>
          <p:nvPr/>
        </p:nvSpPr>
        <p:spPr>
          <a:xfrm>
            <a:off x="3065323" y="3432076"/>
            <a:ext cx="704039" cy="369332"/>
          </a:xfrm>
          <a:prstGeom prst="rect">
            <a:avLst/>
          </a:prstGeom>
          <a:noFill/>
        </p:spPr>
        <p:txBody>
          <a:bodyPr wrap="none" rtlCol="0">
            <a:spAutoFit/>
          </a:bodyPr>
          <a:lstStyle/>
          <a:p>
            <a:pPr algn="ctr" defTabSz="457200" rtl="0">
              <a:lnSpc>
                <a:spcPct val="100000"/>
              </a:lnSpc>
            </a:pPr>
            <a:r>
              <a:rPr kumimoji="1" lang="en-US" altLang="zh-CN" b="1" dirty="0">
                <a:solidFill>
                  <a:prstClr val="black"/>
                </a:solidFill>
                <a:latin typeface="Century Gothic"/>
                <a:ea typeface="微软雅黑" panose="020B0503020204020204" pitchFamily="34" charset="-122"/>
                <a:cs typeface="+mn-cs"/>
              </a:rPr>
              <a:t>1957</a:t>
            </a:r>
            <a:endParaRPr kumimoji="1" lang="zh-CN" altLang="en-US" b="1" dirty="0">
              <a:solidFill>
                <a:prstClr val="black"/>
              </a:solidFill>
              <a:latin typeface="Century Gothic"/>
              <a:ea typeface="微软雅黑" panose="020B0503020204020204" pitchFamily="34" charset="-122"/>
              <a:cs typeface="+mn-cs"/>
            </a:endParaRPr>
          </a:p>
        </p:txBody>
      </p:sp>
      <p:sp>
        <p:nvSpPr>
          <p:cNvPr id="58" name="文本框 30">
            <a:extLst>
              <a:ext uri="{FF2B5EF4-FFF2-40B4-BE49-F238E27FC236}">
                <a16:creationId xmlns:a16="http://schemas.microsoft.com/office/drawing/2014/main" id="{48CA9E15-0199-3CED-9168-AA879B1727F5}"/>
              </a:ext>
            </a:extLst>
          </p:cNvPr>
          <p:cNvSpPr txBox="1"/>
          <p:nvPr/>
        </p:nvSpPr>
        <p:spPr>
          <a:xfrm>
            <a:off x="6860301" y="3436704"/>
            <a:ext cx="704040" cy="369332"/>
          </a:xfrm>
          <a:prstGeom prst="rect">
            <a:avLst/>
          </a:prstGeom>
          <a:noFill/>
        </p:spPr>
        <p:txBody>
          <a:bodyPr wrap="none" rtlCol="0">
            <a:spAutoFit/>
          </a:bodyPr>
          <a:lstStyle/>
          <a:p>
            <a:pPr algn="ctr" defTabSz="457200" rtl="0">
              <a:lnSpc>
                <a:spcPct val="100000"/>
              </a:lnSpc>
            </a:pPr>
            <a:r>
              <a:rPr kumimoji="1" lang="en-US" altLang="zh-CN" b="1" dirty="0">
                <a:solidFill>
                  <a:prstClr val="black"/>
                </a:solidFill>
                <a:latin typeface="Century Gothic"/>
                <a:ea typeface="微软雅黑" panose="020B0503020204020204" pitchFamily="34" charset="-122"/>
                <a:cs typeface="+mn-cs"/>
              </a:rPr>
              <a:t>2015</a:t>
            </a:r>
            <a:endParaRPr kumimoji="1" lang="zh-CN" altLang="en-US" b="1" dirty="0">
              <a:solidFill>
                <a:prstClr val="black"/>
              </a:solidFill>
              <a:latin typeface="Century Gothic"/>
              <a:ea typeface="微软雅黑" panose="020B0503020204020204" pitchFamily="34" charset="-122"/>
              <a:cs typeface="+mn-cs"/>
            </a:endParaRPr>
          </a:p>
        </p:txBody>
      </p:sp>
      <p:sp>
        <p:nvSpPr>
          <p:cNvPr id="59" name="文本框 31">
            <a:extLst>
              <a:ext uri="{FF2B5EF4-FFF2-40B4-BE49-F238E27FC236}">
                <a16:creationId xmlns:a16="http://schemas.microsoft.com/office/drawing/2014/main" id="{959BCEBB-52F2-DF27-6009-2D47000C90C1}"/>
              </a:ext>
            </a:extLst>
          </p:cNvPr>
          <p:cNvSpPr txBox="1"/>
          <p:nvPr/>
        </p:nvSpPr>
        <p:spPr>
          <a:xfrm>
            <a:off x="8642299" y="3487020"/>
            <a:ext cx="704040" cy="369332"/>
          </a:xfrm>
          <a:prstGeom prst="rect">
            <a:avLst/>
          </a:prstGeom>
          <a:noFill/>
        </p:spPr>
        <p:txBody>
          <a:bodyPr wrap="none" rtlCol="0">
            <a:spAutoFit/>
          </a:bodyPr>
          <a:lstStyle/>
          <a:p>
            <a:pPr algn="ctr" defTabSz="457200" rtl="0">
              <a:lnSpc>
                <a:spcPct val="100000"/>
              </a:lnSpc>
            </a:pPr>
            <a:r>
              <a:rPr kumimoji="1" lang="en-US" altLang="zh-CN" b="1" dirty="0">
                <a:solidFill>
                  <a:prstClr val="black"/>
                </a:solidFill>
                <a:latin typeface="Century Gothic"/>
                <a:ea typeface="微软雅黑" panose="020B0503020204020204" pitchFamily="34" charset="-122"/>
                <a:cs typeface="+mn-cs"/>
              </a:rPr>
              <a:t>2020</a:t>
            </a:r>
            <a:endParaRPr kumimoji="1" lang="zh-CN" altLang="en-US" b="1" dirty="0">
              <a:solidFill>
                <a:prstClr val="black"/>
              </a:solidFill>
              <a:latin typeface="Century Gothic"/>
              <a:ea typeface="微软雅黑" panose="020B0503020204020204" pitchFamily="34" charset="-122"/>
              <a:cs typeface="+mn-cs"/>
            </a:endParaRPr>
          </a:p>
        </p:txBody>
      </p:sp>
      <p:sp>
        <p:nvSpPr>
          <p:cNvPr id="12290" name="椭圆 6">
            <a:extLst>
              <a:ext uri="{FF2B5EF4-FFF2-40B4-BE49-F238E27FC236}">
                <a16:creationId xmlns:a16="http://schemas.microsoft.com/office/drawing/2014/main" id="{87181B3C-5B5C-9E4F-B398-C7343BA9D2AA}"/>
              </a:ext>
            </a:extLst>
          </p:cNvPr>
          <p:cNvSpPr/>
          <p:nvPr/>
        </p:nvSpPr>
        <p:spPr>
          <a:xfrm>
            <a:off x="5110271" y="3216544"/>
            <a:ext cx="272877" cy="272877"/>
          </a:xfrm>
          <a:prstGeom prst="ellipse">
            <a:avLst/>
          </a:prstGeom>
          <a:solidFill>
            <a:schemeClr val="bg2">
              <a:lumMod val="9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12291" name="文本框 29">
            <a:extLst>
              <a:ext uri="{FF2B5EF4-FFF2-40B4-BE49-F238E27FC236}">
                <a16:creationId xmlns:a16="http://schemas.microsoft.com/office/drawing/2014/main" id="{A57741DE-5455-9E1D-4F33-FCFA6F1A8F5B}"/>
              </a:ext>
            </a:extLst>
          </p:cNvPr>
          <p:cNvSpPr txBox="1"/>
          <p:nvPr/>
        </p:nvSpPr>
        <p:spPr>
          <a:xfrm>
            <a:off x="4894688" y="3455940"/>
            <a:ext cx="704040" cy="369332"/>
          </a:xfrm>
          <a:prstGeom prst="rect">
            <a:avLst/>
          </a:prstGeom>
          <a:noFill/>
        </p:spPr>
        <p:txBody>
          <a:bodyPr wrap="none" rtlCol="0">
            <a:spAutoFit/>
          </a:bodyPr>
          <a:lstStyle/>
          <a:p>
            <a:pPr algn="ctr" defTabSz="457200" rtl="0">
              <a:lnSpc>
                <a:spcPct val="100000"/>
              </a:lnSpc>
            </a:pPr>
            <a:r>
              <a:rPr kumimoji="1" lang="en-US" altLang="zh-CN" b="1" dirty="0">
                <a:solidFill>
                  <a:prstClr val="black"/>
                </a:solidFill>
                <a:latin typeface="Century Gothic"/>
                <a:ea typeface="微软雅黑" panose="020B0503020204020204" pitchFamily="34" charset="-122"/>
                <a:cs typeface="+mn-cs"/>
              </a:rPr>
              <a:t>1972</a:t>
            </a:r>
            <a:endParaRPr kumimoji="1" lang="zh-CN" altLang="en-US" b="1" dirty="0">
              <a:solidFill>
                <a:prstClr val="black"/>
              </a:solidFill>
              <a:latin typeface="Century Gothic"/>
              <a:ea typeface="微软雅黑" panose="020B0503020204020204" pitchFamily="34" charset="-122"/>
              <a:cs typeface="+mn-cs"/>
            </a:endParaRPr>
          </a:p>
        </p:txBody>
      </p:sp>
      <p:sp>
        <p:nvSpPr>
          <p:cNvPr id="12295" name="矩形 9">
            <a:extLst>
              <a:ext uri="{FF2B5EF4-FFF2-40B4-BE49-F238E27FC236}">
                <a16:creationId xmlns:a16="http://schemas.microsoft.com/office/drawing/2014/main" id="{D227D0DA-6A21-FE42-785A-304C05DFC528}"/>
              </a:ext>
            </a:extLst>
          </p:cNvPr>
          <p:cNvSpPr/>
          <p:nvPr/>
        </p:nvSpPr>
        <p:spPr>
          <a:xfrm flipV="1">
            <a:off x="6019321" y="1512077"/>
            <a:ext cx="2422262" cy="1625330"/>
          </a:xfrm>
          <a:custGeom>
            <a:avLst/>
            <a:gdLst>
              <a:gd name="connsiteX0" fmla="*/ 991523 w 2141035"/>
              <a:gd name="connsiteY0" fmla="*/ 0 h 1412252"/>
              <a:gd name="connsiteX1" fmla="*/ 483871 w 2141035"/>
              <a:gd name="connsiteY1" fmla="*/ 173613 h 1412252"/>
              <a:gd name="connsiteX2" fmla="*/ 2141035 w 2141035"/>
              <a:gd name="connsiteY2" fmla="*/ 173613 h 1412252"/>
              <a:gd name="connsiteX3" fmla="*/ 2141035 w 2141035"/>
              <a:gd name="connsiteY3" fmla="*/ 1412252 h 1412252"/>
              <a:gd name="connsiteX4" fmla="*/ 0 w 2141035"/>
              <a:gd name="connsiteY4" fmla="*/ 1412252 h 1412252"/>
              <a:gd name="connsiteX5" fmla="*/ 0 w 2141035"/>
              <a:gd name="connsiteY5" fmla="*/ 173613 h 1412252"/>
              <a:gd name="connsiteX6" fmla="*/ 293869 w 2141035"/>
              <a:gd name="connsiteY6" fmla="*/ 173613 h 1412252"/>
              <a:gd name="connsiteX7" fmla="*/ 991523 w 2141035"/>
              <a:gd name="connsiteY7" fmla="*/ 0 h 1412252"/>
              <a:gd name="connsiteX0" fmla="*/ 991523 w 2141035"/>
              <a:gd name="connsiteY0" fmla="*/ 0 h 1412252"/>
              <a:gd name="connsiteX1" fmla="*/ 483871 w 2141035"/>
              <a:gd name="connsiteY1" fmla="*/ 173613 h 1412252"/>
              <a:gd name="connsiteX2" fmla="*/ 2141035 w 2141035"/>
              <a:gd name="connsiteY2" fmla="*/ 173613 h 1412252"/>
              <a:gd name="connsiteX3" fmla="*/ 2141035 w 2141035"/>
              <a:gd name="connsiteY3" fmla="*/ 1412252 h 1412252"/>
              <a:gd name="connsiteX4" fmla="*/ 0 w 2141035"/>
              <a:gd name="connsiteY4" fmla="*/ 1412252 h 1412252"/>
              <a:gd name="connsiteX5" fmla="*/ 0 w 2141035"/>
              <a:gd name="connsiteY5" fmla="*/ 173613 h 1412252"/>
              <a:gd name="connsiteX6" fmla="*/ 863410 w 2141035"/>
              <a:gd name="connsiteY6" fmla="*/ 159875 h 1412252"/>
              <a:gd name="connsiteX7" fmla="*/ 991523 w 2141035"/>
              <a:gd name="connsiteY7" fmla="*/ 0 h 1412252"/>
              <a:gd name="connsiteX0" fmla="*/ 991523 w 2141035"/>
              <a:gd name="connsiteY0" fmla="*/ 0 h 1412252"/>
              <a:gd name="connsiteX1" fmla="*/ 1256819 w 2141035"/>
              <a:gd name="connsiteY1" fmla="*/ 173613 h 1412252"/>
              <a:gd name="connsiteX2" fmla="*/ 2141035 w 2141035"/>
              <a:gd name="connsiteY2" fmla="*/ 173613 h 1412252"/>
              <a:gd name="connsiteX3" fmla="*/ 2141035 w 2141035"/>
              <a:gd name="connsiteY3" fmla="*/ 1412252 h 1412252"/>
              <a:gd name="connsiteX4" fmla="*/ 0 w 2141035"/>
              <a:gd name="connsiteY4" fmla="*/ 1412252 h 1412252"/>
              <a:gd name="connsiteX5" fmla="*/ 0 w 2141035"/>
              <a:gd name="connsiteY5" fmla="*/ 173613 h 1412252"/>
              <a:gd name="connsiteX6" fmla="*/ 863410 w 2141035"/>
              <a:gd name="connsiteY6" fmla="*/ 159875 h 1412252"/>
              <a:gd name="connsiteX7" fmla="*/ 991523 w 2141035"/>
              <a:gd name="connsiteY7" fmla="*/ 0 h 1412252"/>
              <a:gd name="connsiteX0" fmla="*/ 1068366 w 2141035"/>
              <a:gd name="connsiteY0" fmla="*/ 0 h 1435149"/>
              <a:gd name="connsiteX1" fmla="*/ 1256819 w 2141035"/>
              <a:gd name="connsiteY1" fmla="*/ 196510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863410 w 2141035"/>
              <a:gd name="connsiteY6" fmla="*/ 182772 h 1435149"/>
              <a:gd name="connsiteX7" fmla="*/ 1068366 w 2141035"/>
              <a:gd name="connsiteY7" fmla="*/ 0 h 1435149"/>
              <a:gd name="connsiteX0" fmla="*/ 1068366 w 2141035"/>
              <a:gd name="connsiteY0" fmla="*/ 0 h 1435149"/>
              <a:gd name="connsiteX1" fmla="*/ 1302020 w 2141035"/>
              <a:gd name="connsiteY1" fmla="*/ 201089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863410 w 2141035"/>
              <a:gd name="connsiteY6" fmla="*/ 182772 h 1435149"/>
              <a:gd name="connsiteX7" fmla="*/ 1068366 w 2141035"/>
              <a:gd name="connsiteY7" fmla="*/ 0 h 1435149"/>
              <a:gd name="connsiteX0" fmla="*/ 1068366 w 2141035"/>
              <a:gd name="connsiteY0" fmla="*/ 0 h 1435149"/>
              <a:gd name="connsiteX1" fmla="*/ 1302020 w 2141035"/>
              <a:gd name="connsiteY1" fmla="*/ 201089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931212 w 2141035"/>
              <a:gd name="connsiteY6" fmla="*/ 191932 h 1435149"/>
              <a:gd name="connsiteX7" fmla="*/ 1068366 w 2141035"/>
              <a:gd name="connsiteY7" fmla="*/ 0 h 1435149"/>
              <a:gd name="connsiteX0" fmla="*/ 1068366 w 2141035"/>
              <a:gd name="connsiteY0" fmla="*/ 0 h 1435149"/>
              <a:gd name="connsiteX1" fmla="*/ 1161895 w 2141035"/>
              <a:gd name="connsiteY1" fmla="*/ 187352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931212 w 2141035"/>
              <a:gd name="connsiteY6" fmla="*/ 191932 h 1435149"/>
              <a:gd name="connsiteX7" fmla="*/ 1068366 w 2141035"/>
              <a:gd name="connsiteY7" fmla="*/ 0 h 1435149"/>
              <a:gd name="connsiteX0" fmla="*/ 1041245 w 2141035"/>
              <a:gd name="connsiteY0" fmla="*/ 0 h 1439728"/>
              <a:gd name="connsiteX1" fmla="*/ 1161895 w 2141035"/>
              <a:gd name="connsiteY1" fmla="*/ 191931 h 1439728"/>
              <a:gd name="connsiteX2" fmla="*/ 2141035 w 2141035"/>
              <a:gd name="connsiteY2" fmla="*/ 201089 h 1439728"/>
              <a:gd name="connsiteX3" fmla="*/ 2141035 w 2141035"/>
              <a:gd name="connsiteY3" fmla="*/ 1439728 h 1439728"/>
              <a:gd name="connsiteX4" fmla="*/ 0 w 2141035"/>
              <a:gd name="connsiteY4" fmla="*/ 1439728 h 1439728"/>
              <a:gd name="connsiteX5" fmla="*/ 0 w 2141035"/>
              <a:gd name="connsiteY5" fmla="*/ 201089 h 1439728"/>
              <a:gd name="connsiteX6" fmla="*/ 931212 w 2141035"/>
              <a:gd name="connsiteY6" fmla="*/ 196511 h 1439728"/>
              <a:gd name="connsiteX7" fmla="*/ 1041245 w 2141035"/>
              <a:gd name="connsiteY7" fmla="*/ 0 h 1439728"/>
              <a:gd name="connsiteX0" fmla="*/ 1050285 w 2141035"/>
              <a:gd name="connsiteY0" fmla="*/ 0 h 1393934"/>
              <a:gd name="connsiteX1" fmla="*/ 1161895 w 2141035"/>
              <a:gd name="connsiteY1" fmla="*/ 146137 h 1393934"/>
              <a:gd name="connsiteX2" fmla="*/ 2141035 w 2141035"/>
              <a:gd name="connsiteY2" fmla="*/ 155295 h 1393934"/>
              <a:gd name="connsiteX3" fmla="*/ 2141035 w 2141035"/>
              <a:gd name="connsiteY3" fmla="*/ 1393934 h 1393934"/>
              <a:gd name="connsiteX4" fmla="*/ 0 w 2141035"/>
              <a:gd name="connsiteY4" fmla="*/ 1393934 h 1393934"/>
              <a:gd name="connsiteX5" fmla="*/ 0 w 2141035"/>
              <a:gd name="connsiteY5" fmla="*/ 155295 h 1393934"/>
              <a:gd name="connsiteX6" fmla="*/ 931212 w 2141035"/>
              <a:gd name="connsiteY6" fmla="*/ 150717 h 1393934"/>
              <a:gd name="connsiteX7" fmla="*/ 1050285 w 2141035"/>
              <a:gd name="connsiteY7" fmla="*/ 0 h 1393934"/>
              <a:gd name="connsiteX0" fmla="*/ 1050285 w 2141035"/>
              <a:gd name="connsiteY0" fmla="*/ 0 h 1393934"/>
              <a:gd name="connsiteX1" fmla="*/ 1152855 w 2141035"/>
              <a:gd name="connsiteY1" fmla="*/ 150716 h 1393934"/>
              <a:gd name="connsiteX2" fmla="*/ 2141035 w 2141035"/>
              <a:gd name="connsiteY2" fmla="*/ 155295 h 1393934"/>
              <a:gd name="connsiteX3" fmla="*/ 2141035 w 2141035"/>
              <a:gd name="connsiteY3" fmla="*/ 1393934 h 1393934"/>
              <a:gd name="connsiteX4" fmla="*/ 0 w 2141035"/>
              <a:gd name="connsiteY4" fmla="*/ 1393934 h 1393934"/>
              <a:gd name="connsiteX5" fmla="*/ 0 w 2141035"/>
              <a:gd name="connsiteY5" fmla="*/ 155295 h 1393934"/>
              <a:gd name="connsiteX6" fmla="*/ 931212 w 2141035"/>
              <a:gd name="connsiteY6" fmla="*/ 150717 h 1393934"/>
              <a:gd name="connsiteX7" fmla="*/ 1050285 w 2141035"/>
              <a:gd name="connsiteY7" fmla="*/ 0 h 1393934"/>
              <a:gd name="connsiteX0" fmla="*/ 1036725 w 2141035"/>
              <a:gd name="connsiteY0" fmla="*/ 0 h 1389355"/>
              <a:gd name="connsiteX1" fmla="*/ 1152855 w 2141035"/>
              <a:gd name="connsiteY1" fmla="*/ 146137 h 1389355"/>
              <a:gd name="connsiteX2" fmla="*/ 2141035 w 2141035"/>
              <a:gd name="connsiteY2" fmla="*/ 150716 h 1389355"/>
              <a:gd name="connsiteX3" fmla="*/ 2141035 w 2141035"/>
              <a:gd name="connsiteY3" fmla="*/ 1389355 h 1389355"/>
              <a:gd name="connsiteX4" fmla="*/ 0 w 2141035"/>
              <a:gd name="connsiteY4" fmla="*/ 1389355 h 1389355"/>
              <a:gd name="connsiteX5" fmla="*/ 0 w 2141035"/>
              <a:gd name="connsiteY5" fmla="*/ 150716 h 1389355"/>
              <a:gd name="connsiteX6" fmla="*/ 931212 w 2141035"/>
              <a:gd name="connsiteY6" fmla="*/ 146138 h 1389355"/>
              <a:gd name="connsiteX7" fmla="*/ 1036725 w 2141035"/>
              <a:gd name="connsiteY7" fmla="*/ 0 h 138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035" h="1389355">
                <a:moveTo>
                  <a:pt x="1036725" y="0"/>
                </a:moveTo>
                <a:lnTo>
                  <a:pt x="1152855" y="146137"/>
                </a:lnTo>
                <a:lnTo>
                  <a:pt x="2141035" y="150716"/>
                </a:lnTo>
                <a:lnTo>
                  <a:pt x="2141035" y="1389355"/>
                </a:lnTo>
                <a:lnTo>
                  <a:pt x="0" y="1389355"/>
                </a:lnTo>
                <a:lnTo>
                  <a:pt x="0" y="150716"/>
                </a:lnTo>
                <a:lnTo>
                  <a:pt x="931212" y="146138"/>
                </a:lnTo>
                <a:cubicBezTo>
                  <a:pt x="962879" y="107650"/>
                  <a:pt x="1005058" y="38488"/>
                  <a:pt x="1036725" y="0"/>
                </a:cubicBezTo>
                <a:close/>
              </a:path>
            </a:pathLst>
          </a:custGeom>
          <a:solidFill>
            <a:schemeClr val="accent2">
              <a:lumMod val="75000"/>
            </a:schemeClr>
          </a:solidFill>
          <a:ln w="9525"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entury Gothic"/>
              <a:ea typeface="微软雅黑" panose="020B0503020204020204" pitchFamily="34" charset="-122"/>
              <a:cs typeface="+mn-cs"/>
            </a:endParaRPr>
          </a:p>
        </p:txBody>
      </p:sp>
      <p:sp>
        <p:nvSpPr>
          <p:cNvPr id="12297" name="矩形 18">
            <a:extLst>
              <a:ext uri="{FF2B5EF4-FFF2-40B4-BE49-F238E27FC236}">
                <a16:creationId xmlns:a16="http://schemas.microsoft.com/office/drawing/2014/main" id="{C2A5E38E-4288-ED30-2183-EB4D77D03733}"/>
              </a:ext>
            </a:extLst>
          </p:cNvPr>
          <p:cNvSpPr/>
          <p:nvPr/>
        </p:nvSpPr>
        <p:spPr>
          <a:xfrm>
            <a:off x="6072307" y="1680896"/>
            <a:ext cx="2273758" cy="1077218"/>
          </a:xfrm>
          <a:prstGeom prst="rect">
            <a:avLst/>
          </a:prstGeom>
        </p:spPr>
        <p:txBody>
          <a:bodyPr wrap="square">
            <a:spAutoFit/>
          </a:bodyPr>
          <a:lstStyle/>
          <a:p>
            <a:pPr algn="just" defTabSz="457200" rtl="0">
              <a:lnSpc>
                <a:spcPct val="100000"/>
              </a:lnSpc>
            </a:pPr>
            <a:r>
              <a:rPr lang="zh-CN" altLang="en-US" sz="1600" dirty="0">
                <a:solidFill>
                  <a:srgbClr val="FFFFFF"/>
                </a:solidFill>
                <a:latin typeface="Century Gothic"/>
                <a:ea typeface="微软雅黑" panose="020B0503020204020204" pitchFamily="34" charset="-122"/>
                <a:cs typeface="+mn-cs"/>
              </a:rPr>
              <a:t>深度学习首次运用到代码生成中</a:t>
            </a:r>
            <a:r>
              <a:rPr lang="en-US" altLang="zh-CN" sz="1600" baseline="30000" dirty="0">
                <a:solidFill>
                  <a:srgbClr val="FFFFFF"/>
                </a:solidFill>
                <a:latin typeface="Century Gothic"/>
                <a:ea typeface="微软雅黑" panose="020B0503020204020204" pitchFamily="34" charset="-122"/>
                <a:cs typeface="+mn-cs"/>
              </a:rPr>
              <a:t>[3]</a:t>
            </a:r>
            <a:r>
              <a:rPr lang="zh-CN" altLang="en-US" sz="1600" dirty="0">
                <a:solidFill>
                  <a:srgbClr val="FFFFFF"/>
                </a:solidFill>
                <a:latin typeface="Century Gothic"/>
                <a:ea typeface="微软雅黑" panose="020B0503020204020204" pitchFamily="34" charset="-122"/>
                <a:cs typeface="+mn-cs"/>
              </a:rPr>
              <a:t>，将程序当作文本，用神经网络进行端到端的生成。</a:t>
            </a:r>
          </a:p>
        </p:txBody>
      </p:sp>
      <p:sp>
        <p:nvSpPr>
          <p:cNvPr id="12298" name="椭圆 8">
            <a:extLst>
              <a:ext uri="{FF2B5EF4-FFF2-40B4-BE49-F238E27FC236}">
                <a16:creationId xmlns:a16="http://schemas.microsoft.com/office/drawing/2014/main" id="{E12AFDCA-2ECC-EE06-7C1A-5011E529E0EE}"/>
              </a:ext>
            </a:extLst>
          </p:cNvPr>
          <p:cNvSpPr/>
          <p:nvPr/>
        </p:nvSpPr>
        <p:spPr>
          <a:xfrm>
            <a:off x="10453732" y="3221153"/>
            <a:ext cx="272877" cy="272877"/>
          </a:xfrm>
          <a:prstGeom prst="ellipse">
            <a:avLst/>
          </a:prstGeom>
          <a:solidFill>
            <a:schemeClr val="bg2">
              <a:lumMod val="9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12299" name="文本框 31">
            <a:extLst>
              <a:ext uri="{FF2B5EF4-FFF2-40B4-BE49-F238E27FC236}">
                <a16:creationId xmlns:a16="http://schemas.microsoft.com/office/drawing/2014/main" id="{94870E0C-FF74-54CE-CDDC-46787B41608B}"/>
              </a:ext>
            </a:extLst>
          </p:cNvPr>
          <p:cNvSpPr txBox="1"/>
          <p:nvPr/>
        </p:nvSpPr>
        <p:spPr>
          <a:xfrm>
            <a:off x="9861071" y="3487020"/>
            <a:ext cx="1454244" cy="369332"/>
          </a:xfrm>
          <a:prstGeom prst="rect">
            <a:avLst/>
          </a:prstGeom>
          <a:noFill/>
        </p:spPr>
        <p:txBody>
          <a:bodyPr wrap="none" rtlCol="0">
            <a:spAutoFit/>
          </a:bodyPr>
          <a:lstStyle/>
          <a:p>
            <a:pPr algn="ctr" defTabSz="457200" rtl="0">
              <a:lnSpc>
                <a:spcPct val="100000"/>
              </a:lnSpc>
            </a:pPr>
            <a:r>
              <a:rPr kumimoji="1" lang="en-US" altLang="zh-CN" b="1" dirty="0">
                <a:solidFill>
                  <a:prstClr val="black"/>
                </a:solidFill>
                <a:latin typeface="Century Gothic"/>
                <a:ea typeface="微软雅黑" panose="020B0503020204020204" pitchFamily="34" charset="-122"/>
                <a:cs typeface="+mn-cs"/>
              </a:rPr>
              <a:t>2021</a:t>
            </a:r>
            <a:r>
              <a:rPr kumimoji="1" lang="zh-CN" altLang="en-US" b="1" dirty="0">
                <a:solidFill>
                  <a:prstClr val="black"/>
                </a:solidFill>
                <a:latin typeface="Century Gothic"/>
                <a:ea typeface="微软雅黑" panose="020B0503020204020204" pitchFamily="34" charset="-122"/>
                <a:cs typeface="+mn-cs"/>
              </a:rPr>
              <a:t>～</a:t>
            </a:r>
            <a:r>
              <a:rPr kumimoji="1" lang="en-US" altLang="zh-CN" b="1" dirty="0">
                <a:solidFill>
                  <a:prstClr val="black"/>
                </a:solidFill>
                <a:latin typeface="Century Gothic"/>
                <a:ea typeface="微软雅黑" panose="020B0503020204020204" pitchFamily="34" charset="-122"/>
                <a:cs typeface="+mn-cs"/>
              </a:rPr>
              <a:t>2022</a:t>
            </a:r>
            <a:endParaRPr kumimoji="1" lang="zh-CN" altLang="en-US" b="1" dirty="0">
              <a:solidFill>
                <a:prstClr val="black"/>
              </a:solidFill>
              <a:latin typeface="Century Gothic"/>
              <a:ea typeface="微软雅黑" panose="020B0503020204020204" pitchFamily="34" charset="-122"/>
              <a:cs typeface="+mn-cs"/>
            </a:endParaRPr>
          </a:p>
        </p:txBody>
      </p:sp>
      <p:sp>
        <p:nvSpPr>
          <p:cNvPr id="12300" name="矩形 9">
            <a:extLst>
              <a:ext uri="{FF2B5EF4-FFF2-40B4-BE49-F238E27FC236}">
                <a16:creationId xmlns:a16="http://schemas.microsoft.com/office/drawing/2014/main" id="{2C29C9F5-6598-1EC3-D33A-E4712E11BC93}"/>
              </a:ext>
            </a:extLst>
          </p:cNvPr>
          <p:cNvSpPr/>
          <p:nvPr/>
        </p:nvSpPr>
        <p:spPr>
          <a:xfrm>
            <a:off x="7280552" y="3839354"/>
            <a:ext cx="2334297" cy="884833"/>
          </a:xfrm>
          <a:custGeom>
            <a:avLst/>
            <a:gdLst>
              <a:gd name="connsiteX0" fmla="*/ 1061970 w 2141035"/>
              <a:gd name="connsiteY0" fmla="*/ 0 h 1385854"/>
              <a:gd name="connsiteX1" fmla="*/ 48387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293869 w 2141035"/>
              <a:gd name="connsiteY6" fmla="*/ 147215 h 1385854"/>
              <a:gd name="connsiteX7" fmla="*/ 1061970 w 2141035"/>
              <a:gd name="connsiteY7" fmla="*/ 0 h 1385854"/>
              <a:gd name="connsiteX0" fmla="*/ 1061970 w 2141035"/>
              <a:gd name="connsiteY0" fmla="*/ 0 h 1385854"/>
              <a:gd name="connsiteX1" fmla="*/ 118872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293869 w 2141035"/>
              <a:gd name="connsiteY6" fmla="*/ 147215 h 1385854"/>
              <a:gd name="connsiteX7" fmla="*/ 1061970 w 2141035"/>
              <a:gd name="connsiteY7" fmla="*/ 0 h 1385854"/>
              <a:gd name="connsiteX0" fmla="*/ 1061970 w 2141035"/>
              <a:gd name="connsiteY0" fmla="*/ 0 h 1385854"/>
              <a:gd name="connsiteX1" fmla="*/ 118872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846319 w 2141035"/>
              <a:gd name="connsiteY6" fmla="*/ 147215 h 1385854"/>
              <a:gd name="connsiteX7" fmla="*/ 1061970 w 2141035"/>
              <a:gd name="connsiteY7" fmla="*/ 0 h 1385854"/>
              <a:gd name="connsiteX0" fmla="*/ 1061970 w 2141035"/>
              <a:gd name="connsiteY0" fmla="*/ 0 h 1385854"/>
              <a:gd name="connsiteX1" fmla="*/ 118872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966969 w 2141035"/>
              <a:gd name="connsiteY6" fmla="*/ 153565 h 1385854"/>
              <a:gd name="connsiteX7" fmla="*/ 1061970 w 2141035"/>
              <a:gd name="connsiteY7" fmla="*/ 0 h 1385854"/>
              <a:gd name="connsiteX0" fmla="*/ 1061970 w 2141035"/>
              <a:gd name="connsiteY0" fmla="*/ 0 h 1385854"/>
              <a:gd name="connsiteX1" fmla="*/ 1188721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928869 w 2141035"/>
              <a:gd name="connsiteY6" fmla="*/ 153565 h 1385854"/>
              <a:gd name="connsiteX7" fmla="*/ 1061970 w 2141035"/>
              <a:gd name="connsiteY7" fmla="*/ 0 h 1385854"/>
              <a:gd name="connsiteX0" fmla="*/ 1061970 w 2141035"/>
              <a:gd name="connsiteY0" fmla="*/ 0 h 1385854"/>
              <a:gd name="connsiteX1" fmla="*/ 1633003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928869 w 2141035"/>
              <a:gd name="connsiteY6" fmla="*/ 153565 h 1385854"/>
              <a:gd name="connsiteX7" fmla="*/ 1061970 w 2141035"/>
              <a:gd name="connsiteY7" fmla="*/ 0 h 1385854"/>
              <a:gd name="connsiteX0" fmla="*/ 1061970 w 2141035"/>
              <a:gd name="connsiteY0" fmla="*/ 0 h 1385854"/>
              <a:gd name="connsiteX1" fmla="*/ 1633003 w 2141035"/>
              <a:gd name="connsiteY1" fmla="*/ 147215 h 1385854"/>
              <a:gd name="connsiteX2" fmla="*/ 2141035 w 2141035"/>
              <a:gd name="connsiteY2" fmla="*/ 147215 h 1385854"/>
              <a:gd name="connsiteX3" fmla="*/ 2141035 w 2141035"/>
              <a:gd name="connsiteY3" fmla="*/ 1385854 h 1385854"/>
              <a:gd name="connsiteX4" fmla="*/ 0 w 2141035"/>
              <a:gd name="connsiteY4" fmla="*/ 1385854 h 1385854"/>
              <a:gd name="connsiteX5" fmla="*/ 0 w 2141035"/>
              <a:gd name="connsiteY5" fmla="*/ 147215 h 1385854"/>
              <a:gd name="connsiteX6" fmla="*/ 1459286 w 2141035"/>
              <a:gd name="connsiteY6" fmla="*/ 153565 h 1385854"/>
              <a:gd name="connsiteX7" fmla="*/ 1061970 w 2141035"/>
              <a:gd name="connsiteY7" fmla="*/ 0 h 1385854"/>
              <a:gd name="connsiteX0" fmla="*/ 1533453 w 2141035"/>
              <a:gd name="connsiteY0" fmla="*/ 0 h 1343085"/>
              <a:gd name="connsiteX1" fmla="*/ 1633003 w 2141035"/>
              <a:gd name="connsiteY1" fmla="*/ 104446 h 1343085"/>
              <a:gd name="connsiteX2" fmla="*/ 2141035 w 2141035"/>
              <a:gd name="connsiteY2" fmla="*/ 104446 h 1343085"/>
              <a:gd name="connsiteX3" fmla="*/ 2141035 w 2141035"/>
              <a:gd name="connsiteY3" fmla="*/ 1343085 h 1343085"/>
              <a:gd name="connsiteX4" fmla="*/ 0 w 2141035"/>
              <a:gd name="connsiteY4" fmla="*/ 1343085 h 1343085"/>
              <a:gd name="connsiteX5" fmla="*/ 0 w 2141035"/>
              <a:gd name="connsiteY5" fmla="*/ 104446 h 1343085"/>
              <a:gd name="connsiteX6" fmla="*/ 1459286 w 2141035"/>
              <a:gd name="connsiteY6" fmla="*/ 110796 h 1343085"/>
              <a:gd name="connsiteX7" fmla="*/ 1533453 w 2141035"/>
              <a:gd name="connsiteY7" fmla="*/ 0 h 1343085"/>
              <a:gd name="connsiteX0" fmla="*/ 1561884 w 2141035"/>
              <a:gd name="connsiteY0" fmla="*/ 0 h 1338118"/>
              <a:gd name="connsiteX1" fmla="*/ 1633003 w 2141035"/>
              <a:gd name="connsiteY1" fmla="*/ 99479 h 1338118"/>
              <a:gd name="connsiteX2" fmla="*/ 2141035 w 2141035"/>
              <a:gd name="connsiteY2" fmla="*/ 99479 h 1338118"/>
              <a:gd name="connsiteX3" fmla="*/ 2141035 w 2141035"/>
              <a:gd name="connsiteY3" fmla="*/ 1338118 h 1338118"/>
              <a:gd name="connsiteX4" fmla="*/ 0 w 2141035"/>
              <a:gd name="connsiteY4" fmla="*/ 1338118 h 1338118"/>
              <a:gd name="connsiteX5" fmla="*/ 0 w 2141035"/>
              <a:gd name="connsiteY5" fmla="*/ 99479 h 1338118"/>
              <a:gd name="connsiteX6" fmla="*/ 1459286 w 2141035"/>
              <a:gd name="connsiteY6" fmla="*/ 105829 h 1338118"/>
              <a:gd name="connsiteX7" fmla="*/ 1561884 w 2141035"/>
              <a:gd name="connsiteY7" fmla="*/ 0 h 1338118"/>
              <a:gd name="connsiteX0" fmla="*/ 1542930 w 2141035"/>
              <a:gd name="connsiteY0" fmla="*/ 0 h 1333151"/>
              <a:gd name="connsiteX1" fmla="*/ 1633003 w 2141035"/>
              <a:gd name="connsiteY1" fmla="*/ 94512 h 1333151"/>
              <a:gd name="connsiteX2" fmla="*/ 2141035 w 2141035"/>
              <a:gd name="connsiteY2" fmla="*/ 94512 h 1333151"/>
              <a:gd name="connsiteX3" fmla="*/ 2141035 w 2141035"/>
              <a:gd name="connsiteY3" fmla="*/ 1333151 h 1333151"/>
              <a:gd name="connsiteX4" fmla="*/ 0 w 2141035"/>
              <a:gd name="connsiteY4" fmla="*/ 1333151 h 1333151"/>
              <a:gd name="connsiteX5" fmla="*/ 0 w 2141035"/>
              <a:gd name="connsiteY5" fmla="*/ 94512 h 1333151"/>
              <a:gd name="connsiteX6" fmla="*/ 1459286 w 2141035"/>
              <a:gd name="connsiteY6" fmla="*/ 100862 h 1333151"/>
              <a:gd name="connsiteX7" fmla="*/ 1542930 w 2141035"/>
              <a:gd name="connsiteY7" fmla="*/ 0 h 133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035" h="1333151">
                <a:moveTo>
                  <a:pt x="1542930" y="0"/>
                </a:moveTo>
                <a:lnTo>
                  <a:pt x="1633003" y="94512"/>
                </a:lnTo>
                <a:lnTo>
                  <a:pt x="2141035" y="94512"/>
                </a:lnTo>
                <a:lnTo>
                  <a:pt x="2141035" y="1333151"/>
                </a:lnTo>
                <a:lnTo>
                  <a:pt x="0" y="1333151"/>
                </a:lnTo>
                <a:lnTo>
                  <a:pt x="0" y="94512"/>
                </a:lnTo>
                <a:lnTo>
                  <a:pt x="1459286" y="100862"/>
                </a:lnTo>
                <a:lnTo>
                  <a:pt x="1542930" y="0"/>
                </a:lnTo>
                <a:close/>
              </a:path>
            </a:pathLst>
          </a:custGeom>
          <a:solidFill>
            <a:schemeClr val="accent2">
              <a:lumMod val="75000"/>
            </a:schemeClr>
          </a:solidFill>
          <a:ln w="9525"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12301" name="矩形 24">
            <a:extLst>
              <a:ext uri="{FF2B5EF4-FFF2-40B4-BE49-F238E27FC236}">
                <a16:creationId xmlns:a16="http://schemas.microsoft.com/office/drawing/2014/main" id="{8CC73DB9-1FA1-71AF-9FB4-B46FA9A6D983}"/>
              </a:ext>
            </a:extLst>
          </p:cNvPr>
          <p:cNvSpPr/>
          <p:nvPr/>
        </p:nvSpPr>
        <p:spPr>
          <a:xfrm>
            <a:off x="7327685" y="4011238"/>
            <a:ext cx="2206396" cy="584775"/>
          </a:xfrm>
          <a:prstGeom prst="rect">
            <a:avLst/>
          </a:prstGeom>
        </p:spPr>
        <p:txBody>
          <a:bodyPr wrap="square">
            <a:spAutoFit/>
          </a:bodyPr>
          <a:lstStyle/>
          <a:p>
            <a:pPr algn="just" defTabSz="457200" rtl="0">
              <a:lnSpc>
                <a:spcPct val="100000"/>
              </a:lnSpc>
            </a:pPr>
            <a:r>
              <a:rPr lang="en-US" altLang="zh-CN" sz="1600" dirty="0">
                <a:solidFill>
                  <a:srgbClr val="FFFFFF"/>
                </a:solidFill>
                <a:latin typeface="Century Gothic"/>
                <a:ea typeface="微软雅黑" panose="020B0503020204020204" pitchFamily="34" charset="-122"/>
                <a:cs typeface="+mn-cs"/>
              </a:rPr>
              <a:t>Transformer</a:t>
            </a:r>
            <a:r>
              <a:rPr lang="zh-CN" altLang="en-US" sz="1600" dirty="0">
                <a:solidFill>
                  <a:srgbClr val="FFFFFF"/>
                </a:solidFill>
                <a:latin typeface="Century Gothic"/>
                <a:ea typeface="微软雅黑" panose="020B0503020204020204" pitchFamily="34" charset="-122"/>
                <a:cs typeface="+mn-cs"/>
              </a:rPr>
              <a:t>架构首次运用到代码生成中</a:t>
            </a:r>
            <a:r>
              <a:rPr lang="en-US" altLang="zh-CN" sz="1600" baseline="30000" dirty="0">
                <a:solidFill>
                  <a:srgbClr val="FFFFFF"/>
                </a:solidFill>
                <a:latin typeface="Century Gothic"/>
                <a:ea typeface="微软雅黑" panose="020B0503020204020204" pitchFamily="34" charset="-122"/>
                <a:cs typeface="+mn-cs"/>
              </a:rPr>
              <a:t>[4]</a:t>
            </a:r>
            <a:r>
              <a:rPr lang="zh-CN" altLang="en-US" sz="1600" dirty="0">
                <a:solidFill>
                  <a:srgbClr val="FFFFFF"/>
                </a:solidFill>
                <a:latin typeface="Century Gothic"/>
                <a:ea typeface="微软雅黑" panose="020B0503020204020204" pitchFamily="34" charset="-122"/>
                <a:cs typeface="+mn-cs"/>
              </a:rPr>
              <a:t>。</a:t>
            </a:r>
          </a:p>
        </p:txBody>
      </p:sp>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0" y="-38043"/>
            <a:ext cx="11212051" cy="1325563"/>
          </a:xfrm>
        </p:spPr>
        <p:txBody>
          <a:bodyPr>
            <a:normAutofit/>
          </a:bodyPr>
          <a:lstStyle/>
          <a:p>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背景：自动代码生成</a:t>
            </a:r>
            <a:endParaRPr 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60" name="TextBox 59">
            <a:extLst>
              <a:ext uri="{FF2B5EF4-FFF2-40B4-BE49-F238E27FC236}">
                <a16:creationId xmlns:a16="http://schemas.microsoft.com/office/drawing/2014/main" id="{7690B8BE-F430-05ED-D99C-45949AC11901}"/>
              </a:ext>
            </a:extLst>
          </p:cNvPr>
          <p:cNvSpPr txBox="1"/>
          <p:nvPr/>
        </p:nvSpPr>
        <p:spPr>
          <a:xfrm>
            <a:off x="558978" y="931613"/>
            <a:ext cx="10640605" cy="453394"/>
          </a:xfrm>
          <a:prstGeom prst="rect">
            <a:avLst/>
          </a:prstGeom>
          <a:noFill/>
        </p:spPr>
        <p:txBody>
          <a:bodyPr wrap="none" rtlCol="0">
            <a:spAutoFit/>
          </a:bodyPr>
          <a:lstStyle/>
          <a:p>
            <a:r>
              <a:rPr lang="en-US" sz="2000" dirty="0" err="1"/>
              <a:t>自动代码生成</a:t>
            </a:r>
            <a:r>
              <a:rPr lang="zh-CN" altLang="en-US" sz="2000" dirty="0"/>
              <a:t>，或程序合成</a:t>
            </a:r>
            <a:r>
              <a:rPr lang="en-US" altLang="zh-CN" sz="2000" dirty="0"/>
              <a:t> (program synthesis)</a:t>
            </a:r>
            <a:r>
              <a:rPr lang="zh-CN" altLang="en-US" sz="2000" dirty="0"/>
              <a:t>，是计算机科学领域长久以来的一大难题：</a:t>
            </a:r>
            <a:endParaRPr lang="en-US" sz="2000" dirty="0"/>
          </a:p>
        </p:txBody>
      </p:sp>
      <p:sp>
        <p:nvSpPr>
          <p:cNvPr id="62" name="TextBox 61">
            <a:extLst>
              <a:ext uri="{FF2B5EF4-FFF2-40B4-BE49-F238E27FC236}">
                <a16:creationId xmlns:a16="http://schemas.microsoft.com/office/drawing/2014/main" id="{3F758174-028A-D576-D18D-78938D8B4636}"/>
              </a:ext>
            </a:extLst>
          </p:cNvPr>
          <p:cNvSpPr txBox="1"/>
          <p:nvPr/>
        </p:nvSpPr>
        <p:spPr>
          <a:xfrm>
            <a:off x="384990" y="6227058"/>
            <a:ext cx="7525444" cy="630942"/>
          </a:xfrm>
          <a:prstGeom prst="rect">
            <a:avLst/>
          </a:prstGeom>
          <a:noFill/>
        </p:spPr>
        <p:txBody>
          <a:bodyPr wrap="square">
            <a:spAutoFit/>
          </a:bodyPr>
          <a:lstStyle/>
          <a:p>
            <a:pPr>
              <a:lnSpc>
                <a:spcPct val="100000"/>
              </a:lnSpc>
            </a:pPr>
            <a:r>
              <a:rPr lang="en-US" sz="700" dirty="0">
                <a:latin typeface="Microsoft YaHei" panose="020B0503020204020204" pitchFamily="34" charset="-122"/>
                <a:ea typeface="Microsoft YaHei" panose="020B0503020204020204" pitchFamily="34" charset="-122"/>
              </a:rPr>
              <a:t>[1] B.J. Copeland, Alan Turing's Electronic Brain: The Struggle to Build the ACE, the World's Fastest Computer, 2012</a:t>
            </a:r>
          </a:p>
          <a:p>
            <a:pPr>
              <a:lnSpc>
                <a:spcPct val="100000"/>
              </a:lnSpc>
            </a:pPr>
            <a:r>
              <a:rPr lang="en-US" sz="700" dirty="0">
                <a:latin typeface="Microsoft YaHei" panose="020B0503020204020204" pitchFamily="34" charset="-122"/>
                <a:ea typeface="Microsoft YaHei" panose="020B0503020204020204" pitchFamily="34" charset="-122"/>
              </a:rPr>
              <a:t>[2] Introduction to Program Synthesis Fall 2022, https://</a:t>
            </a:r>
            <a:r>
              <a:rPr lang="en-US" sz="700" dirty="0" err="1">
                <a:latin typeface="Microsoft YaHei" panose="020B0503020204020204" pitchFamily="34" charset="-122"/>
                <a:ea typeface="Microsoft YaHei" panose="020B0503020204020204" pitchFamily="34" charset="-122"/>
              </a:rPr>
              <a:t>people.csail.mit.edu</a:t>
            </a:r>
            <a:r>
              <a:rPr lang="en-US" sz="700" dirty="0">
                <a:latin typeface="Microsoft YaHei" panose="020B0503020204020204" pitchFamily="34" charset="-122"/>
                <a:ea typeface="Microsoft YaHei" panose="020B0503020204020204" pitchFamily="34" charset="-122"/>
              </a:rPr>
              <a:t>/</a:t>
            </a:r>
            <a:r>
              <a:rPr lang="en-US" sz="700" dirty="0" err="1">
                <a:latin typeface="Microsoft YaHei" panose="020B0503020204020204" pitchFamily="34" charset="-122"/>
                <a:ea typeface="Microsoft YaHei" panose="020B0503020204020204" pitchFamily="34" charset="-122"/>
              </a:rPr>
              <a:t>asolar</a:t>
            </a:r>
            <a:r>
              <a:rPr lang="en-US" sz="700" dirty="0">
                <a:latin typeface="Microsoft YaHei" panose="020B0503020204020204" pitchFamily="34" charset="-122"/>
                <a:ea typeface="Microsoft YaHei" panose="020B0503020204020204" pitchFamily="34" charset="-122"/>
              </a:rPr>
              <a:t>/</a:t>
            </a:r>
            <a:r>
              <a:rPr lang="en-US" sz="700" dirty="0" err="1">
                <a:latin typeface="Microsoft YaHei" panose="020B0503020204020204" pitchFamily="34" charset="-122"/>
                <a:ea typeface="Microsoft YaHei" panose="020B0503020204020204" pitchFamily="34" charset="-122"/>
              </a:rPr>
              <a:t>SynthesisCourse</a:t>
            </a:r>
            <a:r>
              <a:rPr lang="en-US" sz="700" dirty="0">
                <a:latin typeface="Microsoft YaHei" panose="020B0503020204020204" pitchFamily="34" charset="-122"/>
                <a:ea typeface="Microsoft YaHei" panose="020B0503020204020204" pitchFamily="34" charset="-122"/>
              </a:rPr>
              <a:t>/</a:t>
            </a:r>
            <a:r>
              <a:rPr lang="en-US" sz="700" dirty="0" err="1">
                <a:latin typeface="Microsoft YaHei" panose="020B0503020204020204" pitchFamily="34" charset="-122"/>
                <a:ea typeface="Microsoft YaHei" panose="020B0503020204020204" pitchFamily="34" charset="-122"/>
              </a:rPr>
              <a:t>index.htm</a:t>
            </a:r>
            <a:endParaRPr lang="en-US" sz="700" dirty="0">
              <a:latin typeface="Microsoft YaHei" panose="020B0503020204020204" pitchFamily="34" charset="-122"/>
              <a:ea typeface="Microsoft YaHei" panose="020B0503020204020204" pitchFamily="34" charset="-122"/>
            </a:endParaRPr>
          </a:p>
          <a:p>
            <a:pPr>
              <a:lnSpc>
                <a:spcPct val="100000"/>
              </a:lnSpc>
            </a:pPr>
            <a:r>
              <a:rPr lang="en-US" sz="700" dirty="0">
                <a:latin typeface="Microsoft YaHei" panose="020B0503020204020204" pitchFamily="34" charset="-122"/>
                <a:ea typeface="Microsoft YaHei" panose="020B0503020204020204" pitchFamily="34" charset="-122"/>
              </a:rPr>
              <a:t>[3] </a:t>
            </a:r>
            <a:r>
              <a:rPr lang="en-GB" sz="700" b="0" i="0" dirty="0" err="1">
                <a:solidFill>
                  <a:srgbClr val="222222"/>
                </a:solidFill>
                <a:effectLst/>
                <a:latin typeface="Microsoft YaHei" panose="020B0503020204020204" pitchFamily="34" charset="-122"/>
                <a:ea typeface="Microsoft YaHei" panose="020B0503020204020204" pitchFamily="34" charset="-122"/>
              </a:rPr>
              <a:t>Mou</a:t>
            </a:r>
            <a:r>
              <a:rPr lang="en-GB" sz="700" b="0" i="0" dirty="0">
                <a:solidFill>
                  <a:srgbClr val="222222"/>
                </a:solidFill>
                <a:effectLst/>
                <a:latin typeface="Microsoft YaHei" panose="020B0503020204020204" pitchFamily="34" charset="-122"/>
                <a:ea typeface="Microsoft YaHei" panose="020B0503020204020204" pitchFamily="34" charset="-122"/>
              </a:rPr>
              <a:t> L, Men R, Li G, et al. On end-to-end program generation from user intention by deep neural networks[J]. </a:t>
            </a:r>
            <a:r>
              <a:rPr lang="en-GB" sz="700" b="0" i="0" dirty="0" err="1">
                <a:solidFill>
                  <a:srgbClr val="222222"/>
                </a:solidFill>
                <a:effectLst/>
                <a:latin typeface="Microsoft YaHei" panose="020B0503020204020204" pitchFamily="34" charset="-122"/>
                <a:ea typeface="Microsoft YaHei" panose="020B0503020204020204" pitchFamily="34" charset="-122"/>
              </a:rPr>
              <a:t>arXiv</a:t>
            </a:r>
            <a:r>
              <a:rPr lang="en-GB" sz="700" b="0" i="0" dirty="0">
                <a:solidFill>
                  <a:srgbClr val="222222"/>
                </a:solidFill>
                <a:effectLst/>
                <a:latin typeface="Microsoft YaHei" panose="020B0503020204020204" pitchFamily="34" charset="-122"/>
                <a:ea typeface="Microsoft YaHei" panose="020B0503020204020204" pitchFamily="34" charset="-122"/>
              </a:rPr>
              <a:t> preprint arXiv:1510.07211, 2015.</a:t>
            </a:r>
          </a:p>
          <a:p>
            <a:pPr>
              <a:lnSpc>
                <a:spcPct val="100000"/>
              </a:lnSpc>
            </a:pPr>
            <a:r>
              <a:rPr lang="en-GB" sz="700" dirty="0">
                <a:solidFill>
                  <a:srgbClr val="222222"/>
                </a:solidFill>
                <a:latin typeface="Microsoft YaHei" panose="020B0503020204020204" pitchFamily="34" charset="-122"/>
                <a:ea typeface="Microsoft YaHei" panose="020B0503020204020204" pitchFamily="34" charset="-122"/>
              </a:rPr>
              <a:t>[4] </a:t>
            </a:r>
            <a:r>
              <a:rPr lang="en-GB" sz="700" b="0" i="0" dirty="0" err="1">
                <a:solidFill>
                  <a:srgbClr val="222222"/>
                </a:solidFill>
                <a:effectLst/>
                <a:latin typeface="Microsoft YaHei" panose="020B0503020204020204" pitchFamily="34" charset="-122"/>
                <a:ea typeface="Microsoft YaHei" panose="020B0503020204020204" pitchFamily="34" charset="-122"/>
              </a:rPr>
              <a:t>Svyatkovskiy</a:t>
            </a:r>
            <a:r>
              <a:rPr lang="en-GB" sz="700" b="0" i="0" dirty="0">
                <a:solidFill>
                  <a:srgbClr val="222222"/>
                </a:solidFill>
                <a:effectLst/>
                <a:latin typeface="Microsoft YaHei" panose="020B0503020204020204" pitchFamily="34" charset="-122"/>
                <a:ea typeface="Microsoft YaHei" panose="020B0503020204020204" pitchFamily="34" charset="-122"/>
              </a:rPr>
              <a:t> A, Deng S K, Fu S, et al. </a:t>
            </a:r>
            <a:r>
              <a:rPr lang="en-GB" sz="700" b="0" i="0" dirty="0" err="1">
                <a:solidFill>
                  <a:srgbClr val="222222"/>
                </a:solidFill>
                <a:effectLst/>
                <a:latin typeface="Microsoft YaHei" panose="020B0503020204020204" pitchFamily="34" charset="-122"/>
                <a:ea typeface="Microsoft YaHei" panose="020B0503020204020204" pitchFamily="34" charset="-122"/>
              </a:rPr>
              <a:t>Intellicode</a:t>
            </a:r>
            <a:r>
              <a:rPr lang="en-GB" sz="700" b="0" i="0" dirty="0">
                <a:solidFill>
                  <a:srgbClr val="222222"/>
                </a:solidFill>
                <a:effectLst/>
                <a:latin typeface="Microsoft YaHei" panose="020B0503020204020204" pitchFamily="34" charset="-122"/>
                <a:ea typeface="Microsoft YaHei" panose="020B0503020204020204" pitchFamily="34" charset="-122"/>
              </a:rPr>
              <a:t> compose: Code generation using transformer. 2020</a:t>
            </a:r>
          </a:p>
          <a:p>
            <a:pPr>
              <a:lnSpc>
                <a:spcPct val="100000"/>
              </a:lnSpc>
            </a:pPr>
            <a:r>
              <a:rPr lang="en-US" sz="700" dirty="0">
                <a:solidFill>
                  <a:srgbClr val="222222"/>
                </a:solidFill>
                <a:latin typeface="Microsoft YaHei" panose="020B0503020204020204" pitchFamily="34" charset="-122"/>
                <a:ea typeface="Microsoft YaHei" panose="020B0503020204020204" pitchFamily="34" charset="-122"/>
              </a:rPr>
              <a:t>[5] </a:t>
            </a:r>
            <a:r>
              <a:rPr lang="en-GB" sz="700" b="0" i="0" dirty="0">
                <a:solidFill>
                  <a:srgbClr val="222222"/>
                </a:solidFill>
                <a:effectLst/>
                <a:latin typeface="Microsoft YaHei" panose="020B0503020204020204" pitchFamily="34" charset="-122"/>
                <a:ea typeface="Microsoft YaHei" panose="020B0503020204020204" pitchFamily="34" charset="-122"/>
              </a:rPr>
              <a:t>Chen M, </a:t>
            </a:r>
            <a:r>
              <a:rPr lang="en-GB" sz="700" b="0" i="0" dirty="0" err="1">
                <a:solidFill>
                  <a:srgbClr val="222222"/>
                </a:solidFill>
                <a:effectLst/>
                <a:latin typeface="Microsoft YaHei" panose="020B0503020204020204" pitchFamily="34" charset="-122"/>
                <a:ea typeface="Microsoft YaHei" panose="020B0503020204020204" pitchFamily="34" charset="-122"/>
              </a:rPr>
              <a:t>Tworek</a:t>
            </a:r>
            <a:r>
              <a:rPr lang="en-GB" sz="700" b="0" i="0" dirty="0">
                <a:solidFill>
                  <a:srgbClr val="222222"/>
                </a:solidFill>
                <a:effectLst/>
                <a:latin typeface="Microsoft YaHei" panose="020B0503020204020204" pitchFamily="34" charset="-122"/>
                <a:ea typeface="Microsoft YaHei" panose="020B0503020204020204" pitchFamily="34" charset="-122"/>
              </a:rPr>
              <a:t> J, Jun H, et al. Evaluating large language models trained on code[J]. </a:t>
            </a:r>
            <a:r>
              <a:rPr lang="en-GB" sz="700" b="0" i="0" dirty="0" err="1">
                <a:solidFill>
                  <a:srgbClr val="222222"/>
                </a:solidFill>
                <a:effectLst/>
                <a:latin typeface="Microsoft YaHei" panose="020B0503020204020204" pitchFamily="34" charset="-122"/>
                <a:ea typeface="Microsoft YaHei" panose="020B0503020204020204" pitchFamily="34" charset="-122"/>
              </a:rPr>
              <a:t>arXiv</a:t>
            </a:r>
            <a:r>
              <a:rPr lang="en-GB" sz="700" b="0" i="0" dirty="0">
                <a:solidFill>
                  <a:srgbClr val="222222"/>
                </a:solidFill>
                <a:effectLst/>
                <a:latin typeface="Microsoft YaHei" panose="020B0503020204020204" pitchFamily="34" charset="-122"/>
                <a:ea typeface="Microsoft YaHei" panose="020B0503020204020204" pitchFamily="34" charset="-122"/>
              </a:rPr>
              <a:t> preprint arXiv:2107.03374, 2021.</a:t>
            </a:r>
            <a:endParaRPr lang="en-US" sz="700" dirty="0">
              <a:latin typeface="Microsoft YaHei" panose="020B0503020204020204" pitchFamily="34" charset="-122"/>
              <a:ea typeface="Microsoft YaHei" panose="020B0503020204020204" pitchFamily="34" charset="-122"/>
            </a:endParaRPr>
          </a:p>
        </p:txBody>
      </p:sp>
      <p:sp>
        <p:nvSpPr>
          <p:cNvPr id="12288" name="Left Brace 12287">
            <a:extLst>
              <a:ext uri="{FF2B5EF4-FFF2-40B4-BE49-F238E27FC236}">
                <a16:creationId xmlns:a16="http://schemas.microsoft.com/office/drawing/2014/main" id="{42F5BFEF-75E8-0F04-AC5A-C2B2785ECC02}"/>
              </a:ext>
            </a:extLst>
          </p:cNvPr>
          <p:cNvSpPr/>
          <p:nvPr/>
        </p:nvSpPr>
        <p:spPr>
          <a:xfrm rot="16200000">
            <a:off x="3693369" y="3523938"/>
            <a:ext cx="290911" cy="4019056"/>
          </a:xfrm>
          <a:prstGeom prst="leftBrace">
            <a:avLst>
              <a:gd name="adj1" fmla="val 8333"/>
              <a:gd name="adj2" fmla="val 49279"/>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89" name="TextBox 12288">
            <a:extLst>
              <a:ext uri="{FF2B5EF4-FFF2-40B4-BE49-F238E27FC236}">
                <a16:creationId xmlns:a16="http://schemas.microsoft.com/office/drawing/2014/main" id="{EC084210-C6CC-CCAB-B742-04B22CE34DD6}"/>
              </a:ext>
            </a:extLst>
          </p:cNvPr>
          <p:cNvSpPr txBox="1"/>
          <p:nvPr/>
        </p:nvSpPr>
        <p:spPr>
          <a:xfrm>
            <a:off x="2237139" y="5632266"/>
            <a:ext cx="3491790" cy="417358"/>
          </a:xfrm>
          <a:prstGeom prst="rect">
            <a:avLst/>
          </a:prstGeom>
          <a:noFill/>
        </p:spPr>
        <p:txBody>
          <a:bodyPr wrap="none" rtlCol="0">
            <a:spAutoFit/>
          </a:bodyPr>
          <a:lstStyle/>
          <a:p>
            <a:r>
              <a:rPr lang="en-US" dirty="0" err="1"/>
              <a:t>演绎合成</a:t>
            </a:r>
            <a:r>
              <a:rPr lang="en-US" dirty="0"/>
              <a:t> (</a:t>
            </a:r>
            <a:r>
              <a:rPr lang="en-GB" altLang="zh-CN" dirty="0"/>
              <a:t>deductive synthesis</a:t>
            </a:r>
            <a:r>
              <a:rPr lang="en-US" altLang="zh-CN" dirty="0"/>
              <a:t>)</a:t>
            </a:r>
            <a:endParaRPr lang="en-US" dirty="0"/>
          </a:p>
        </p:txBody>
      </p:sp>
      <p:sp>
        <p:nvSpPr>
          <p:cNvPr id="12302" name="矩形 9">
            <a:extLst>
              <a:ext uri="{FF2B5EF4-FFF2-40B4-BE49-F238E27FC236}">
                <a16:creationId xmlns:a16="http://schemas.microsoft.com/office/drawing/2014/main" id="{31C9DAB6-A45E-A5B1-785E-15CF3E9E58A2}"/>
              </a:ext>
            </a:extLst>
          </p:cNvPr>
          <p:cNvSpPr/>
          <p:nvPr/>
        </p:nvSpPr>
        <p:spPr>
          <a:xfrm flipV="1">
            <a:off x="9391495" y="1526942"/>
            <a:ext cx="2422262" cy="1625330"/>
          </a:xfrm>
          <a:custGeom>
            <a:avLst/>
            <a:gdLst>
              <a:gd name="connsiteX0" fmla="*/ 991523 w 2141035"/>
              <a:gd name="connsiteY0" fmla="*/ 0 h 1412252"/>
              <a:gd name="connsiteX1" fmla="*/ 483871 w 2141035"/>
              <a:gd name="connsiteY1" fmla="*/ 173613 h 1412252"/>
              <a:gd name="connsiteX2" fmla="*/ 2141035 w 2141035"/>
              <a:gd name="connsiteY2" fmla="*/ 173613 h 1412252"/>
              <a:gd name="connsiteX3" fmla="*/ 2141035 w 2141035"/>
              <a:gd name="connsiteY3" fmla="*/ 1412252 h 1412252"/>
              <a:gd name="connsiteX4" fmla="*/ 0 w 2141035"/>
              <a:gd name="connsiteY4" fmla="*/ 1412252 h 1412252"/>
              <a:gd name="connsiteX5" fmla="*/ 0 w 2141035"/>
              <a:gd name="connsiteY5" fmla="*/ 173613 h 1412252"/>
              <a:gd name="connsiteX6" fmla="*/ 293869 w 2141035"/>
              <a:gd name="connsiteY6" fmla="*/ 173613 h 1412252"/>
              <a:gd name="connsiteX7" fmla="*/ 991523 w 2141035"/>
              <a:gd name="connsiteY7" fmla="*/ 0 h 1412252"/>
              <a:gd name="connsiteX0" fmla="*/ 991523 w 2141035"/>
              <a:gd name="connsiteY0" fmla="*/ 0 h 1412252"/>
              <a:gd name="connsiteX1" fmla="*/ 483871 w 2141035"/>
              <a:gd name="connsiteY1" fmla="*/ 173613 h 1412252"/>
              <a:gd name="connsiteX2" fmla="*/ 2141035 w 2141035"/>
              <a:gd name="connsiteY2" fmla="*/ 173613 h 1412252"/>
              <a:gd name="connsiteX3" fmla="*/ 2141035 w 2141035"/>
              <a:gd name="connsiteY3" fmla="*/ 1412252 h 1412252"/>
              <a:gd name="connsiteX4" fmla="*/ 0 w 2141035"/>
              <a:gd name="connsiteY4" fmla="*/ 1412252 h 1412252"/>
              <a:gd name="connsiteX5" fmla="*/ 0 w 2141035"/>
              <a:gd name="connsiteY5" fmla="*/ 173613 h 1412252"/>
              <a:gd name="connsiteX6" fmla="*/ 863410 w 2141035"/>
              <a:gd name="connsiteY6" fmla="*/ 159875 h 1412252"/>
              <a:gd name="connsiteX7" fmla="*/ 991523 w 2141035"/>
              <a:gd name="connsiteY7" fmla="*/ 0 h 1412252"/>
              <a:gd name="connsiteX0" fmla="*/ 991523 w 2141035"/>
              <a:gd name="connsiteY0" fmla="*/ 0 h 1412252"/>
              <a:gd name="connsiteX1" fmla="*/ 1256819 w 2141035"/>
              <a:gd name="connsiteY1" fmla="*/ 173613 h 1412252"/>
              <a:gd name="connsiteX2" fmla="*/ 2141035 w 2141035"/>
              <a:gd name="connsiteY2" fmla="*/ 173613 h 1412252"/>
              <a:gd name="connsiteX3" fmla="*/ 2141035 w 2141035"/>
              <a:gd name="connsiteY3" fmla="*/ 1412252 h 1412252"/>
              <a:gd name="connsiteX4" fmla="*/ 0 w 2141035"/>
              <a:gd name="connsiteY4" fmla="*/ 1412252 h 1412252"/>
              <a:gd name="connsiteX5" fmla="*/ 0 w 2141035"/>
              <a:gd name="connsiteY5" fmla="*/ 173613 h 1412252"/>
              <a:gd name="connsiteX6" fmla="*/ 863410 w 2141035"/>
              <a:gd name="connsiteY6" fmla="*/ 159875 h 1412252"/>
              <a:gd name="connsiteX7" fmla="*/ 991523 w 2141035"/>
              <a:gd name="connsiteY7" fmla="*/ 0 h 1412252"/>
              <a:gd name="connsiteX0" fmla="*/ 1068366 w 2141035"/>
              <a:gd name="connsiteY0" fmla="*/ 0 h 1435149"/>
              <a:gd name="connsiteX1" fmla="*/ 1256819 w 2141035"/>
              <a:gd name="connsiteY1" fmla="*/ 196510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863410 w 2141035"/>
              <a:gd name="connsiteY6" fmla="*/ 182772 h 1435149"/>
              <a:gd name="connsiteX7" fmla="*/ 1068366 w 2141035"/>
              <a:gd name="connsiteY7" fmla="*/ 0 h 1435149"/>
              <a:gd name="connsiteX0" fmla="*/ 1068366 w 2141035"/>
              <a:gd name="connsiteY0" fmla="*/ 0 h 1435149"/>
              <a:gd name="connsiteX1" fmla="*/ 1302020 w 2141035"/>
              <a:gd name="connsiteY1" fmla="*/ 201089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863410 w 2141035"/>
              <a:gd name="connsiteY6" fmla="*/ 182772 h 1435149"/>
              <a:gd name="connsiteX7" fmla="*/ 1068366 w 2141035"/>
              <a:gd name="connsiteY7" fmla="*/ 0 h 1435149"/>
              <a:gd name="connsiteX0" fmla="*/ 1068366 w 2141035"/>
              <a:gd name="connsiteY0" fmla="*/ 0 h 1435149"/>
              <a:gd name="connsiteX1" fmla="*/ 1302020 w 2141035"/>
              <a:gd name="connsiteY1" fmla="*/ 201089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931212 w 2141035"/>
              <a:gd name="connsiteY6" fmla="*/ 191932 h 1435149"/>
              <a:gd name="connsiteX7" fmla="*/ 1068366 w 2141035"/>
              <a:gd name="connsiteY7" fmla="*/ 0 h 1435149"/>
              <a:gd name="connsiteX0" fmla="*/ 1068366 w 2141035"/>
              <a:gd name="connsiteY0" fmla="*/ 0 h 1435149"/>
              <a:gd name="connsiteX1" fmla="*/ 1161895 w 2141035"/>
              <a:gd name="connsiteY1" fmla="*/ 187352 h 1435149"/>
              <a:gd name="connsiteX2" fmla="*/ 2141035 w 2141035"/>
              <a:gd name="connsiteY2" fmla="*/ 196510 h 1435149"/>
              <a:gd name="connsiteX3" fmla="*/ 2141035 w 2141035"/>
              <a:gd name="connsiteY3" fmla="*/ 1435149 h 1435149"/>
              <a:gd name="connsiteX4" fmla="*/ 0 w 2141035"/>
              <a:gd name="connsiteY4" fmla="*/ 1435149 h 1435149"/>
              <a:gd name="connsiteX5" fmla="*/ 0 w 2141035"/>
              <a:gd name="connsiteY5" fmla="*/ 196510 h 1435149"/>
              <a:gd name="connsiteX6" fmla="*/ 931212 w 2141035"/>
              <a:gd name="connsiteY6" fmla="*/ 191932 h 1435149"/>
              <a:gd name="connsiteX7" fmla="*/ 1068366 w 2141035"/>
              <a:gd name="connsiteY7" fmla="*/ 0 h 1435149"/>
              <a:gd name="connsiteX0" fmla="*/ 1041245 w 2141035"/>
              <a:gd name="connsiteY0" fmla="*/ 0 h 1439728"/>
              <a:gd name="connsiteX1" fmla="*/ 1161895 w 2141035"/>
              <a:gd name="connsiteY1" fmla="*/ 191931 h 1439728"/>
              <a:gd name="connsiteX2" fmla="*/ 2141035 w 2141035"/>
              <a:gd name="connsiteY2" fmla="*/ 201089 h 1439728"/>
              <a:gd name="connsiteX3" fmla="*/ 2141035 w 2141035"/>
              <a:gd name="connsiteY3" fmla="*/ 1439728 h 1439728"/>
              <a:gd name="connsiteX4" fmla="*/ 0 w 2141035"/>
              <a:gd name="connsiteY4" fmla="*/ 1439728 h 1439728"/>
              <a:gd name="connsiteX5" fmla="*/ 0 w 2141035"/>
              <a:gd name="connsiteY5" fmla="*/ 201089 h 1439728"/>
              <a:gd name="connsiteX6" fmla="*/ 931212 w 2141035"/>
              <a:gd name="connsiteY6" fmla="*/ 196511 h 1439728"/>
              <a:gd name="connsiteX7" fmla="*/ 1041245 w 2141035"/>
              <a:gd name="connsiteY7" fmla="*/ 0 h 1439728"/>
              <a:gd name="connsiteX0" fmla="*/ 1050285 w 2141035"/>
              <a:gd name="connsiteY0" fmla="*/ 0 h 1393934"/>
              <a:gd name="connsiteX1" fmla="*/ 1161895 w 2141035"/>
              <a:gd name="connsiteY1" fmla="*/ 146137 h 1393934"/>
              <a:gd name="connsiteX2" fmla="*/ 2141035 w 2141035"/>
              <a:gd name="connsiteY2" fmla="*/ 155295 h 1393934"/>
              <a:gd name="connsiteX3" fmla="*/ 2141035 w 2141035"/>
              <a:gd name="connsiteY3" fmla="*/ 1393934 h 1393934"/>
              <a:gd name="connsiteX4" fmla="*/ 0 w 2141035"/>
              <a:gd name="connsiteY4" fmla="*/ 1393934 h 1393934"/>
              <a:gd name="connsiteX5" fmla="*/ 0 w 2141035"/>
              <a:gd name="connsiteY5" fmla="*/ 155295 h 1393934"/>
              <a:gd name="connsiteX6" fmla="*/ 931212 w 2141035"/>
              <a:gd name="connsiteY6" fmla="*/ 150717 h 1393934"/>
              <a:gd name="connsiteX7" fmla="*/ 1050285 w 2141035"/>
              <a:gd name="connsiteY7" fmla="*/ 0 h 1393934"/>
              <a:gd name="connsiteX0" fmla="*/ 1050285 w 2141035"/>
              <a:gd name="connsiteY0" fmla="*/ 0 h 1393934"/>
              <a:gd name="connsiteX1" fmla="*/ 1152855 w 2141035"/>
              <a:gd name="connsiteY1" fmla="*/ 150716 h 1393934"/>
              <a:gd name="connsiteX2" fmla="*/ 2141035 w 2141035"/>
              <a:gd name="connsiteY2" fmla="*/ 155295 h 1393934"/>
              <a:gd name="connsiteX3" fmla="*/ 2141035 w 2141035"/>
              <a:gd name="connsiteY3" fmla="*/ 1393934 h 1393934"/>
              <a:gd name="connsiteX4" fmla="*/ 0 w 2141035"/>
              <a:gd name="connsiteY4" fmla="*/ 1393934 h 1393934"/>
              <a:gd name="connsiteX5" fmla="*/ 0 w 2141035"/>
              <a:gd name="connsiteY5" fmla="*/ 155295 h 1393934"/>
              <a:gd name="connsiteX6" fmla="*/ 931212 w 2141035"/>
              <a:gd name="connsiteY6" fmla="*/ 150717 h 1393934"/>
              <a:gd name="connsiteX7" fmla="*/ 1050285 w 2141035"/>
              <a:gd name="connsiteY7" fmla="*/ 0 h 1393934"/>
              <a:gd name="connsiteX0" fmla="*/ 1036725 w 2141035"/>
              <a:gd name="connsiteY0" fmla="*/ 0 h 1389355"/>
              <a:gd name="connsiteX1" fmla="*/ 1152855 w 2141035"/>
              <a:gd name="connsiteY1" fmla="*/ 146137 h 1389355"/>
              <a:gd name="connsiteX2" fmla="*/ 2141035 w 2141035"/>
              <a:gd name="connsiteY2" fmla="*/ 150716 h 1389355"/>
              <a:gd name="connsiteX3" fmla="*/ 2141035 w 2141035"/>
              <a:gd name="connsiteY3" fmla="*/ 1389355 h 1389355"/>
              <a:gd name="connsiteX4" fmla="*/ 0 w 2141035"/>
              <a:gd name="connsiteY4" fmla="*/ 1389355 h 1389355"/>
              <a:gd name="connsiteX5" fmla="*/ 0 w 2141035"/>
              <a:gd name="connsiteY5" fmla="*/ 150716 h 1389355"/>
              <a:gd name="connsiteX6" fmla="*/ 931212 w 2141035"/>
              <a:gd name="connsiteY6" fmla="*/ 146138 h 1389355"/>
              <a:gd name="connsiteX7" fmla="*/ 1036725 w 2141035"/>
              <a:gd name="connsiteY7" fmla="*/ 0 h 138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035" h="1389355">
                <a:moveTo>
                  <a:pt x="1036725" y="0"/>
                </a:moveTo>
                <a:lnTo>
                  <a:pt x="1152855" y="146137"/>
                </a:lnTo>
                <a:lnTo>
                  <a:pt x="2141035" y="150716"/>
                </a:lnTo>
                <a:lnTo>
                  <a:pt x="2141035" y="1389355"/>
                </a:lnTo>
                <a:lnTo>
                  <a:pt x="0" y="1389355"/>
                </a:lnTo>
                <a:lnTo>
                  <a:pt x="0" y="150716"/>
                </a:lnTo>
                <a:lnTo>
                  <a:pt x="931212" y="146138"/>
                </a:lnTo>
                <a:cubicBezTo>
                  <a:pt x="962879" y="107650"/>
                  <a:pt x="1005058" y="38488"/>
                  <a:pt x="1036725" y="0"/>
                </a:cubicBezTo>
                <a:close/>
              </a:path>
            </a:pathLst>
          </a:custGeom>
          <a:solidFill>
            <a:schemeClr val="accent2">
              <a:lumMod val="75000"/>
            </a:schemeClr>
          </a:solidFill>
          <a:ln w="9525"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entury Gothic"/>
              <a:ea typeface="微软雅黑" panose="020B0503020204020204" pitchFamily="34" charset="-122"/>
              <a:cs typeface="+mn-cs"/>
            </a:endParaRPr>
          </a:p>
        </p:txBody>
      </p:sp>
      <p:sp>
        <p:nvSpPr>
          <p:cNvPr id="12303" name="矩形 18">
            <a:extLst>
              <a:ext uri="{FF2B5EF4-FFF2-40B4-BE49-F238E27FC236}">
                <a16:creationId xmlns:a16="http://schemas.microsoft.com/office/drawing/2014/main" id="{B527EFB7-C8A0-ADC4-CFA2-36B12E972D02}"/>
              </a:ext>
            </a:extLst>
          </p:cNvPr>
          <p:cNvSpPr/>
          <p:nvPr/>
        </p:nvSpPr>
        <p:spPr>
          <a:xfrm>
            <a:off x="9444481" y="1695761"/>
            <a:ext cx="2273758" cy="1077218"/>
          </a:xfrm>
          <a:prstGeom prst="rect">
            <a:avLst/>
          </a:prstGeom>
        </p:spPr>
        <p:txBody>
          <a:bodyPr wrap="square">
            <a:spAutoFit/>
          </a:bodyPr>
          <a:lstStyle/>
          <a:p>
            <a:pPr algn="just" defTabSz="457200" rtl="0">
              <a:lnSpc>
                <a:spcPct val="100000"/>
              </a:lnSpc>
            </a:pPr>
            <a:r>
              <a:rPr lang="en-US" altLang="zh-CN" sz="1600" b="1" dirty="0">
                <a:solidFill>
                  <a:srgbClr val="FFFFFF"/>
                </a:solidFill>
                <a:latin typeface="Century Gothic"/>
                <a:ea typeface="微软雅黑" panose="020B0503020204020204" pitchFamily="34" charset="-122"/>
                <a:cs typeface="+mn-cs"/>
              </a:rPr>
              <a:t>Codex</a:t>
            </a:r>
            <a:r>
              <a:rPr lang="en-US" altLang="zh-CN" sz="1600" baseline="30000" dirty="0">
                <a:solidFill>
                  <a:srgbClr val="FFFFFF"/>
                </a:solidFill>
                <a:latin typeface="Century Gothic"/>
                <a:ea typeface="微软雅黑" panose="020B0503020204020204" pitchFamily="34" charset="-122"/>
                <a:cs typeface="+mn-cs"/>
              </a:rPr>
              <a:t>[5]</a:t>
            </a:r>
            <a:r>
              <a:rPr lang="zh-CN" altLang="en-US" sz="1600" dirty="0">
                <a:solidFill>
                  <a:srgbClr val="FFFFFF"/>
                </a:solidFill>
                <a:latin typeface="Century Gothic"/>
                <a:ea typeface="微软雅黑" panose="020B0503020204020204" pitchFamily="34" charset="-122"/>
                <a:cs typeface="+mn-cs"/>
              </a:rPr>
              <a:t>，第一个百亿规模预训练代码生成模型，用无监督学习方式在大量代码</a:t>
            </a:r>
            <a:r>
              <a:rPr lang="zh-CN" altLang="en-FR" sz="1600" dirty="0">
                <a:solidFill>
                  <a:srgbClr val="FFFFFF"/>
                </a:solidFill>
                <a:latin typeface="Century Gothic"/>
                <a:ea typeface="微软雅黑" panose="020B0503020204020204" pitchFamily="34" charset="-122"/>
                <a:cs typeface="+mn-cs"/>
              </a:rPr>
              <a:t>语料上</a:t>
            </a:r>
            <a:r>
              <a:rPr lang="zh-CN" altLang="en-US" sz="1600" dirty="0">
                <a:solidFill>
                  <a:srgbClr val="FFFFFF"/>
                </a:solidFill>
                <a:latin typeface="Century Gothic"/>
                <a:ea typeface="微软雅黑" panose="020B0503020204020204" pitchFamily="34" charset="-122"/>
                <a:cs typeface="+mn-cs"/>
              </a:rPr>
              <a:t>训练。</a:t>
            </a:r>
          </a:p>
        </p:txBody>
      </p:sp>
      <p:sp>
        <p:nvSpPr>
          <p:cNvPr id="12304" name="Left Brace 12303">
            <a:extLst>
              <a:ext uri="{FF2B5EF4-FFF2-40B4-BE49-F238E27FC236}">
                <a16:creationId xmlns:a16="http://schemas.microsoft.com/office/drawing/2014/main" id="{C05FEAB1-F71F-41E8-8F6E-F58F07924E65}"/>
              </a:ext>
            </a:extLst>
          </p:cNvPr>
          <p:cNvSpPr/>
          <p:nvPr/>
        </p:nvSpPr>
        <p:spPr>
          <a:xfrm rot="16200000">
            <a:off x="9020571" y="3497257"/>
            <a:ext cx="290911" cy="4019056"/>
          </a:xfrm>
          <a:prstGeom prst="leftBrace">
            <a:avLst>
              <a:gd name="adj1" fmla="val 8333"/>
              <a:gd name="adj2" fmla="val 49279"/>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05" name="TextBox 12304">
            <a:extLst>
              <a:ext uri="{FF2B5EF4-FFF2-40B4-BE49-F238E27FC236}">
                <a16:creationId xmlns:a16="http://schemas.microsoft.com/office/drawing/2014/main" id="{33BEEF21-7AED-00FC-ED76-6F56CEBBE8FA}"/>
              </a:ext>
            </a:extLst>
          </p:cNvPr>
          <p:cNvSpPr txBox="1"/>
          <p:nvPr/>
        </p:nvSpPr>
        <p:spPr>
          <a:xfrm>
            <a:off x="7525444" y="5636738"/>
            <a:ext cx="3416448" cy="417358"/>
          </a:xfrm>
          <a:prstGeom prst="rect">
            <a:avLst/>
          </a:prstGeom>
          <a:noFill/>
        </p:spPr>
        <p:txBody>
          <a:bodyPr wrap="none" rtlCol="0">
            <a:spAutoFit/>
          </a:bodyPr>
          <a:lstStyle/>
          <a:p>
            <a:r>
              <a:rPr lang="en-US" dirty="0" err="1"/>
              <a:t>归纳合成</a:t>
            </a:r>
            <a:r>
              <a:rPr lang="en-US" dirty="0"/>
              <a:t> (</a:t>
            </a:r>
            <a:r>
              <a:rPr lang="en-GB" altLang="zh-CN" dirty="0"/>
              <a:t>inductive synthesis</a:t>
            </a:r>
            <a:r>
              <a:rPr lang="en-US" altLang="zh-CN" dirty="0"/>
              <a:t>)</a:t>
            </a:r>
            <a:endParaRPr lang="en-US" dirty="0"/>
          </a:p>
        </p:txBody>
      </p:sp>
      <p:sp>
        <p:nvSpPr>
          <p:cNvPr id="12306" name="TextBox 12305">
            <a:extLst>
              <a:ext uri="{FF2B5EF4-FFF2-40B4-BE49-F238E27FC236}">
                <a16:creationId xmlns:a16="http://schemas.microsoft.com/office/drawing/2014/main" id="{3C6499F4-9F67-B0FE-D48A-BF3F59D5CA36}"/>
              </a:ext>
            </a:extLst>
          </p:cNvPr>
          <p:cNvSpPr txBox="1"/>
          <p:nvPr/>
        </p:nvSpPr>
        <p:spPr>
          <a:xfrm>
            <a:off x="10090873" y="3867646"/>
            <a:ext cx="1459054" cy="1477328"/>
          </a:xfrm>
          <a:prstGeom prst="rect">
            <a:avLst/>
          </a:prstGeom>
          <a:noFill/>
        </p:spPr>
        <p:txBody>
          <a:bodyPr wrap="none" rtlCol="0">
            <a:spAutoFit/>
          </a:bodyPr>
          <a:lstStyle/>
          <a:p>
            <a:pPr algn="ctr">
              <a:lnSpc>
                <a:spcPct val="100000"/>
              </a:lnSpc>
            </a:pPr>
            <a:r>
              <a:rPr lang="en-US" b="1" dirty="0" err="1"/>
              <a:t>AlphaCode</a:t>
            </a:r>
            <a:endParaRPr lang="en-US" b="1" dirty="0"/>
          </a:p>
          <a:p>
            <a:pPr algn="ctr">
              <a:lnSpc>
                <a:spcPct val="100000"/>
              </a:lnSpc>
            </a:pPr>
            <a:r>
              <a:rPr lang="en-US" b="1" dirty="0" err="1"/>
              <a:t>InCoder</a:t>
            </a:r>
            <a:endParaRPr lang="en-US" b="1" dirty="0"/>
          </a:p>
          <a:p>
            <a:pPr algn="ctr">
              <a:lnSpc>
                <a:spcPct val="100000"/>
              </a:lnSpc>
            </a:pPr>
            <a:r>
              <a:rPr lang="en-US" b="1" dirty="0" err="1"/>
              <a:t>CodeGen</a:t>
            </a:r>
            <a:endParaRPr lang="en-US" b="1" dirty="0"/>
          </a:p>
          <a:p>
            <a:pPr algn="ctr">
              <a:lnSpc>
                <a:spcPct val="100000"/>
              </a:lnSpc>
            </a:pPr>
            <a:r>
              <a:rPr lang="en-US" b="1" dirty="0" err="1"/>
              <a:t>CodeGeeX</a:t>
            </a:r>
            <a:endParaRPr lang="en-US" b="1" dirty="0"/>
          </a:p>
          <a:p>
            <a:pPr algn="ctr">
              <a:lnSpc>
                <a:spcPct val="100000"/>
              </a:lnSpc>
            </a:pPr>
            <a:r>
              <a:rPr lang="en-US" b="1" dirty="0"/>
              <a:t>…</a:t>
            </a:r>
          </a:p>
        </p:txBody>
      </p:sp>
      <p:sp>
        <p:nvSpPr>
          <p:cNvPr id="12308" name="TextBox 12307">
            <a:extLst>
              <a:ext uri="{FF2B5EF4-FFF2-40B4-BE49-F238E27FC236}">
                <a16:creationId xmlns:a16="http://schemas.microsoft.com/office/drawing/2014/main" id="{543CDED2-FAC3-D0B6-E06F-2B4D76D6C63A}"/>
              </a:ext>
            </a:extLst>
          </p:cNvPr>
          <p:cNvSpPr txBox="1"/>
          <p:nvPr/>
        </p:nvSpPr>
        <p:spPr>
          <a:xfrm>
            <a:off x="7790889" y="6049624"/>
            <a:ext cx="3759038" cy="701282"/>
          </a:xfrm>
          <a:prstGeom prst="rect">
            <a:avLst/>
          </a:prstGeom>
          <a:noFill/>
        </p:spPr>
        <p:txBody>
          <a:bodyPr wrap="square" rtlCol="0">
            <a:spAutoFit/>
          </a:bodyPr>
          <a:lstStyle/>
          <a:p>
            <a:r>
              <a:rPr lang="en-US" sz="1600" b="1" dirty="0" err="1"/>
              <a:t>自动代码生成进入新阶段</a:t>
            </a:r>
            <a:r>
              <a:rPr lang="zh-CN" altLang="en-US" sz="1600" b="1" dirty="0"/>
              <a:t>：</a:t>
            </a:r>
            <a:r>
              <a:rPr lang="en-US" sz="1600" dirty="0" err="1"/>
              <a:t>预训练模型使生成复杂的</a:t>
            </a:r>
            <a:r>
              <a:rPr lang="zh-CN" altLang="en-US" sz="1600" dirty="0"/>
              <a:t>、正确的代码成为可能。</a:t>
            </a:r>
            <a:endParaRPr lang="en-US" sz="1600" dirty="0"/>
          </a:p>
        </p:txBody>
      </p:sp>
    </p:spTree>
    <p:extLst>
      <p:ext uri="{BB962C8B-B14F-4D97-AF65-F5344CB8AC3E}">
        <p14:creationId xmlns:p14="http://schemas.microsoft.com/office/powerpoint/2010/main" val="2256403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开源的大规模多语言代码生成模型</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766712" y="1287520"/>
            <a:ext cx="11072361" cy="35248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FR" sz="2800" b="1" dirty="0">
                <a:solidFill>
                  <a:schemeClr val="bg2"/>
                </a:solidFill>
                <a:latin typeface="Microsoft YaHei" panose="020B0503020204020204" pitchFamily="34" charset="-122"/>
                <a:ea typeface="Microsoft YaHei" panose="020B0503020204020204" pitchFamily="34" charset="-122"/>
              </a:rPr>
              <a:t>大规模</a:t>
            </a:r>
            <a:r>
              <a:rPr lang="zh-CN" altLang="en-US" sz="2800" b="1" dirty="0">
                <a:solidFill>
                  <a:schemeClr val="bg2"/>
                </a:solidFill>
                <a:latin typeface="Microsoft YaHei" panose="020B0503020204020204" pitchFamily="34" charset="-122"/>
                <a:ea typeface="Microsoft YaHei" panose="020B0503020204020204" pitchFamily="34" charset="-122"/>
              </a:rPr>
              <a:t>代码数据收集</a:t>
            </a:r>
            <a:endParaRPr lang="en-US" altLang="zh-CN" sz="2800" b="1" dirty="0">
              <a:solidFill>
                <a:schemeClr val="bg2"/>
              </a:solidFill>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en-FR" altLang="zh-CN" sz="2800" b="1" dirty="0">
                <a:latin typeface="Microsoft YaHei" panose="020B0503020204020204" pitchFamily="34" charset="-122"/>
                <a:ea typeface="Microsoft YaHei" panose="020B0503020204020204" pitchFamily="34" charset="-122"/>
              </a:rPr>
              <a:t>CodeGeeX</a:t>
            </a:r>
            <a:r>
              <a:rPr lang="zh-CN" altLang="en-US" sz="2800" b="1" dirty="0">
                <a:latin typeface="Microsoft YaHei" panose="020B0503020204020204" pitchFamily="34" charset="-122"/>
                <a:ea typeface="Microsoft YaHei" panose="020B0503020204020204" pitchFamily="34" charset="-122"/>
              </a:rPr>
              <a:t>模型架构</a:t>
            </a:r>
            <a:endParaRPr lang="en-US" altLang="zh-CN" sz="28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基于</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的自回归</a:t>
            </a:r>
            <a:r>
              <a:rPr lang="zh-CN" altLang="en-FR" sz="2000" dirty="0">
                <a:latin typeface="Microsoft YaHei" panose="020B0503020204020204" pitchFamily="34" charset="-122"/>
                <a:ea typeface="Microsoft YaHei" panose="020B0503020204020204" pitchFamily="34" charset="-122"/>
              </a:rPr>
              <a:t>生成式</a:t>
            </a:r>
            <a:r>
              <a:rPr lang="zh-CN" altLang="en-US" sz="2000" dirty="0">
                <a:latin typeface="Microsoft YaHei" panose="020B0503020204020204" pitchFamily="34" charset="-122"/>
                <a:ea typeface="Microsoft YaHei" panose="020B0503020204020204" pitchFamily="34" charset="-122"/>
              </a:rPr>
              <a:t>模型，总计</a:t>
            </a:r>
            <a:r>
              <a:rPr lang="en-US" altLang="zh-CN" sz="2000" dirty="0">
                <a:latin typeface="Microsoft YaHei" panose="020B0503020204020204" pitchFamily="34" charset="-122"/>
                <a:ea typeface="Microsoft YaHei" panose="020B0503020204020204" pitchFamily="34" charset="-122"/>
              </a:rPr>
              <a:t>130</a:t>
            </a:r>
            <a:r>
              <a:rPr lang="zh-CN" altLang="en-US" sz="2000" dirty="0">
                <a:latin typeface="Microsoft YaHei" panose="020B0503020204020204" pitchFamily="34" charset="-122"/>
                <a:ea typeface="Microsoft YaHei" panose="020B0503020204020204" pitchFamily="34" charset="-122"/>
              </a:rPr>
              <a:t>亿参数</a:t>
            </a:r>
            <a:endParaRPr lang="en-US" altLang="zh-CN" sz="2000"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使用自然语言或代码</a:t>
            </a: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token</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作为输入，输出下一个</a:t>
            </a: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token</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的概率</a:t>
            </a:r>
            <a:endParaRPr lang="en-US" altLang="zh-CN" sz="2000" dirty="0">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en-US" altLang="zh-CN" sz="28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模型训练及优化</a:t>
            </a:r>
            <a:endParaRPr lang="en-US" altLang="zh-CN"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lvl="0" indent="-285750">
              <a:lnSpc>
                <a:spcPct val="150000"/>
              </a:lnSpc>
              <a:buFont typeface="Arial" panose="020B0604020202020204" pitchFamily="34" charset="0"/>
              <a:buChar char="•"/>
            </a:pPr>
            <a:r>
              <a:rPr lang="en-US" altLang="zh-CN" sz="28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模型评估</a:t>
            </a:r>
            <a:endParaRPr lang="en-US" altLang="zh-CN"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6726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传统机器学习 </a:t>
            </a:r>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vs. </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大规模预训练模型</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0" name="Rounded Rectangle 9">
            <a:extLst>
              <a:ext uri="{FF2B5EF4-FFF2-40B4-BE49-F238E27FC236}">
                <a16:creationId xmlns:a16="http://schemas.microsoft.com/office/drawing/2014/main" id="{8913F7ED-AE97-E091-F4B4-1521AB2EDABC}"/>
              </a:ext>
            </a:extLst>
          </p:cNvPr>
          <p:cNvSpPr/>
          <p:nvPr/>
        </p:nvSpPr>
        <p:spPr>
          <a:xfrm>
            <a:off x="483020" y="2476950"/>
            <a:ext cx="1290916"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latin typeface="Microsoft YaHei" panose="020B0503020204020204" pitchFamily="34" charset="-122"/>
                <a:ea typeface="Microsoft YaHei" panose="020B0503020204020204" pitchFamily="34" charset="-122"/>
              </a:rPr>
              <a:t>具体任务</a:t>
            </a:r>
            <a:endParaRPr lang="en-US" sz="2000" b="1" dirty="0">
              <a:latin typeface="Microsoft YaHei" panose="020B0503020204020204" pitchFamily="34" charset="-122"/>
              <a:ea typeface="Microsoft YaHei" panose="020B0503020204020204" pitchFamily="34" charset="-122"/>
            </a:endParaRPr>
          </a:p>
        </p:txBody>
      </p:sp>
      <p:sp>
        <p:nvSpPr>
          <p:cNvPr id="12" name="Rounded Rectangle 11">
            <a:extLst>
              <a:ext uri="{FF2B5EF4-FFF2-40B4-BE49-F238E27FC236}">
                <a16:creationId xmlns:a16="http://schemas.microsoft.com/office/drawing/2014/main" id="{556A07B4-3F31-229D-03D9-81F5328EE4DD}"/>
              </a:ext>
            </a:extLst>
          </p:cNvPr>
          <p:cNvSpPr/>
          <p:nvPr/>
        </p:nvSpPr>
        <p:spPr>
          <a:xfrm>
            <a:off x="2082211" y="1808509"/>
            <a:ext cx="1779128" cy="1884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000" b="1" dirty="0">
                <a:latin typeface="Microsoft YaHei" panose="020B0503020204020204" pitchFamily="34" charset="-122"/>
                <a:ea typeface="Microsoft YaHei" panose="020B0503020204020204" pitchFamily="34" charset="-122"/>
              </a:rPr>
              <a:t>数据收集</a:t>
            </a:r>
            <a:endParaRPr lang="en-US" altLang="zh-CN" sz="20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特定场景</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人工标注</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数据量少</a:t>
            </a:r>
            <a:endParaRPr lang="en-US" sz="1600" dirty="0">
              <a:latin typeface="Microsoft YaHei" panose="020B0503020204020204" pitchFamily="34" charset="-122"/>
              <a:ea typeface="Microsoft YaHei" panose="020B0503020204020204" pitchFamily="34" charset="-122"/>
            </a:endParaRPr>
          </a:p>
        </p:txBody>
      </p:sp>
      <p:cxnSp>
        <p:nvCxnSpPr>
          <p:cNvPr id="13" name="Straight Arrow Connector 12">
            <a:extLst>
              <a:ext uri="{FF2B5EF4-FFF2-40B4-BE49-F238E27FC236}">
                <a16:creationId xmlns:a16="http://schemas.microsoft.com/office/drawing/2014/main" id="{2730B6CC-2E3C-AE2F-0384-B3F7DA10D864}"/>
              </a:ext>
            </a:extLst>
          </p:cNvPr>
          <p:cNvCxnSpPr>
            <a:cxnSpLocks/>
            <a:stCxn id="10" idx="3"/>
            <a:endCxn id="12" idx="1"/>
          </p:cNvCxnSpPr>
          <p:nvPr/>
        </p:nvCxnSpPr>
        <p:spPr>
          <a:xfrm flipV="1">
            <a:off x="1773936" y="2750787"/>
            <a:ext cx="308275"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6D6D8F7-0FC1-EDE4-C260-A61AE51419C1}"/>
              </a:ext>
            </a:extLst>
          </p:cNvPr>
          <p:cNvCxnSpPr>
            <a:cxnSpLocks/>
            <a:stCxn id="12" idx="3"/>
            <a:endCxn id="15" idx="1"/>
          </p:cNvCxnSpPr>
          <p:nvPr/>
        </p:nvCxnSpPr>
        <p:spPr>
          <a:xfrm>
            <a:off x="3861339" y="2750787"/>
            <a:ext cx="308275"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A71033F2-9C71-4355-178E-6BB04F49CC0D}"/>
              </a:ext>
            </a:extLst>
          </p:cNvPr>
          <p:cNvSpPr/>
          <p:nvPr/>
        </p:nvSpPr>
        <p:spPr>
          <a:xfrm>
            <a:off x="4169614" y="1848000"/>
            <a:ext cx="2798581" cy="1805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latin typeface="Microsoft YaHei" panose="020B0503020204020204" pitchFamily="34" charset="-122"/>
                <a:ea typeface="Microsoft YaHei" panose="020B0503020204020204" pitchFamily="34" charset="-122"/>
              </a:rPr>
              <a:t>模型实现</a:t>
            </a:r>
            <a:endParaRPr lang="en-US" sz="20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机器学习算法，如</a:t>
            </a:r>
            <a:r>
              <a:rPr lang="en-US" altLang="zh-CN" sz="1400" dirty="0">
                <a:latin typeface="Microsoft YaHei" panose="020B0503020204020204" pitchFamily="34" charset="-122"/>
                <a:ea typeface="Microsoft YaHei" panose="020B0503020204020204" pitchFamily="34" charset="-122"/>
              </a:rPr>
              <a:t>SVM</a:t>
            </a:r>
          </a:p>
          <a:p>
            <a:pPr marL="342900" indent="-34290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神经网络，如</a:t>
            </a:r>
            <a:r>
              <a:rPr lang="en-US" altLang="zh-CN" sz="1400" dirty="0">
                <a:latin typeface="Microsoft YaHei" panose="020B0503020204020204" pitchFamily="34" charset="-122"/>
                <a:ea typeface="Microsoft YaHei" panose="020B0503020204020204" pitchFamily="34" charset="-122"/>
              </a:rPr>
              <a:t>CNN/RNN</a:t>
            </a:r>
          </a:p>
          <a:p>
            <a:pPr marL="342900" indent="-342900">
              <a:lnSpc>
                <a:spcPct val="150000"/>
              </a:lnSpc>
              <a:buFont typeface="Arial" panose="020B0604020202020204" pitchFamily="34" charset="0"/>
              <a:buChar char="•"/>
            </a:pPr>
            <a:r>
              <a:rPr lang="en-US" sz="1400" dirty="0" err="1">
                <a:latin typeface="Microsoft YaHei" panose="020B0503020204020204" pitchFamily="34" charset="-122"/>
                <a:ea typeface="Microsoft YaHei" panose="020B0503020204020204" pitchFamily="34" charset="-122"/>
              </a:rPr>
              <a:t>决策树模型</a:t>
            </a:r>
            <a:r>
              <a:rPr lang="zh-CN" altLang="en-US" sz="1400" dirty="0">
                <a:latin typeface="Microsoft YaHei" panose="020B0503020204020204" pitchFamily="34" charset="-122"/>
                <a:ea typeface="Microsoft YaHei" panose="020B0503020204020204" pitchFamily="34" charset="-122"/>
              </a:rPr>
              <a:t>，如</a:t>
            </a:r>
            <a:r>
              <a:rPr lang="en-US" altLang="zh-CN" sz="1400" dirty="0" err="1">
                <a:latin typeface="Microsoft YaHei" panose="020B0503020204020204" pitchFamily="34" charset="-122"/>
                <a:ea typeface="Microsoft YaHei" panose="020B0503020204020204" pitchFamily="34" charset="-122"/>
              </a:rPr>
              <a:t>XGBoost</a:t>
            </a:r>
            <a:endParaRPr lang="en-US" altLang="zh-CN" sz="1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endParaRPr lang="en-US" sz="1400" dirty="0">
              <a:latin typeface="Microsoft YaHei" panose="020B0503020204020204" pitchFamily="34" charset="-122"/>
              <a:ea typeface="Microsoft YaHei" panose="020B0503020204020204" pitchFamily="34" charset="-122"/>
            </a:endParaRPr>
          </a:p>
        </p:txBody>
      </p:sp>
      <p:cxnSp>
        <p:nvCxnSpPr>
          <p:cNvPr id="16" name="Straight Arrow Connector 15">
            <a:extLst>
              <a:ext uri="{FF2B5EF4-FFF2-40B4-BE49-F238E27FC236}">
                <a16:creationId xmlns:a16="http://schemas.microsoft.com/office/drawing/2014/main" id="{334B4EDC-3286-5021-6312-7EE599D5C6A8}"/>
              </a:ext>
            </a:extLst>
          </p:cNvPr>
          <p:cNvCxnSpPr>
            <a:cxnSpLocks/>
            <a:stCxn id="15" idx="3"/>
            <a:endCxn id="18" idx="1"/>
          </p:cNvCxnSpPr>
          <p:nvPr/>
        </p:nvCxnSpPr>
        <p:spPr>
          <a:xfrm flipV="1">
            <a:off x="6968195" y="2750787"/>
            <a:ext cx="450678"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93BFBB6-3371-CFD5-01F8-8CC6B4475481}"/>
              </a:ext>
            </a:extLst>
          </p:cNvPr>
          <p:cNvSpPr txBox="1"/>
          <p:nvPr/>
        </p:nvSpPr>
        <p:spPr>
          <a:xfrm>
            <a:off x="483020" y="3966901"/>
            <a:ext cx="6099048" cy="21670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b="1" dirty="0"/>
              <a:t>存在问题</a:t>
            </a:r>
            <a:endParaRPr lang="en-US" altLang="zh-CN" sz="2000" b="1" dirty="0"/>
          </a:p>
          <a:p>
            <a:pPr marL="800100" lvl="1" indent="-342900">
              <a:lnSpc>
                <a:spcPct val="150000"/>
              </a:lnSpc>
              <a:buFont typeface="Arial" panose="020B0604020202020204" pitchFamily="34" charset="0"/>
              <a:buChar char="•"/>
            </a:pPr>
            <a:r>
              <a:rPr lang="zh-CN" altLang="en-US" sz="1800" dirty="0"/>
              <a:t>对标签数据</a:t>
            </a:r>
            <a:r>
              <a:rPr lang="zh-CN" altLang="en-US" dirty="0"/>
              <a:t>要求高</a:t>
            </a:r>
            <a:r>
              <a:rPr lang="zh-CN" altLang="en-US" sz="1800" dirty="0"/>
              <a:t>；</a:t>
            </a:r>
            <a:endParaRPr lang="en-US" altLang="zh-CN" sz="1800" dirty="0"/>
          </a:p>
          <a:p>
            <a:pPr marL="800100" lvl="1" indent="-342900">
              <a:lnSpc>
                <a:spcPct val="150000"/>
              </a:lnSpc>
              <a:buFont typeface="Arial" panose="020B0604020202020204" pitchFamily="34" charset="0"/>
              <a:buChar char="•"/>
            </a:pPr>
            <a:r>
              <a:rPr lang="zh-CN" altLang="en-US" sz="1800" dirty="0"/>
              <a:t>模型难以迁移到其他场景；</a:t>
            </a:r>
            <a:endParaRPr lang="en-US" altLang="zh-CN" sz="1800" dirty="0"/>
          </a:p>
          <a:p>
            <a:pPr marL="800100" lvl="1" indent="-342900">
              <a:lnSpc>
                <a:spcPct val="150000"/>
              </a:lnSpc>
              <a:buFont typeface="Arial" panose="020B0604020202020204" pitchFamily="34" charset="0"/>
              <a:buChar char="•"/>
            </a:pPr>
            <a:r>
              <a:rPr lang="zh-CN" altLang="en-US" sz="1800" dirty="0"/>
              <a:t>一般用于分类</a:t>
            </a:r>
            <a:r>
              <a:rPr lang="en-US" altLang="zh-CN" sz="1800" dirty="0"/>
              <a:t>/</a:t>
            </a:r>
            <a:r>
              <a:rPr lang="zh-CN" altLang="en-US" sz="1800" dirty="0"/>
              <a:t>回归任务；</a:t>
            </a:r>
            <a:endParaRPr lang="en-US" altLang="zh-CN" sz="1800" dirty="0"/>
          </a:p>
          <a:p>
            <a:pPr marL="800100" lvl="1" indent="-342900">
              <a:lnSpc>
                <a:spcPct val="150000"/>
              </a:lnSpc>
              <a:buFont typeface="Arial" panose="020B0604020202020204" pitchFamily="34" charset="0"/>
              <a:buChar char="•"/>
            </a:pPr>
            <a:r>
              <a:rPr lang="zh-CN" altLang="en-US" sz="1800" dirty="0"/>
              <a:t>难以利用到更广泛的知识；</a:t>
            </a:r>
            <a:endParaRPr lang="en-US" altLang="zh-CN" sz="1800" dirty="0"/>
          </a:p>
        </p:txBody>
      </p:sp>
      <p:sp>
        <p:nvSpPr>
          <p:cNvPr id="18" name="Rounded Rectangle 17">
            <a:extLst>
              <a:ext uri="{FF2B5EF4-FFF2-40B4-BE49-F238E27FC236}">
                <a16:creationId xmlns:a16="http://schemas.microsoft.com/office/drawing/2014/main" id="{9E3E6386-C49D-8303-507C-1F1F069B77DC}"/>
              </a:ext>
            </a:extLst>
          </p:cNvPr>
          <p:cNvSpPr/>
          <p:nvPr/>
        </p:nvSpPr>
        <p:spPr>
          <a:xfrm>
            <a:off x="7418873" y="1847998"/>
            <a:ext cx="2579481" cy="1805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latin typeface="Microsoft YaHei" panose="020B0503020204020204" pitchFamily="34" charset="-122"/>
                <a:ea typeface="Microsoft YaHei" panose="020B0503020204020204" pitchFamily="34" charset="-122"/>
              </a:rPr>
              <a:t>模型训练</a:t>
            </a:r>
            <a:endParaRPr lang="en-US" sz="20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建模分类</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回归任务</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优化特定的损失函数</a:t>
            </a:r>
            <a:endParaRPr lang="en-US" altLang="zh-CN" sz="1600" dirty="0">
              <a:latin typeface="Microsoft YaHei" panose="020B0503020204020204" pitchFamily="34" charset="-122"/>
              <a:ea typeface="Microsoft YaHei" panose="020B0503020204020204" pitchFamily="34" charset="-122"/>
            </a:endParaRPr>
          </a:p>
          <a:p>
            <a:pPr marL="342900" indent="-342900" algn="ctr">
              <a:buFont typeface="Arial" panose="020B0604020202020204" pitchFamily="34" charset="0"/>
              <a:buChar char="•"/>
            </a:pPr>
            <a:endParaRPr lang="en-US" sz="2000" dirty="0">
              <a:latin typeface="Microsoft YaHei" panose="020B0503020204020204" pitchFamily="34" charset="-122"/>
              <a:ea typeface="Microsoft YaHei" panose="020B0503020204020204" pitchFamily="34" charset="-122"/>
            </a:endParaRPr>
          </a:p>
        </p:txBody>
      </p:sp>
      <p:sp>
        <p:nvSpPr>
          <p:cNvPr id="19" name="Rounded Rectangle 18">
            <a:extLst>
              <a:ext uri="{FF2B5EF4-FFF2-40B4-BE49-F238E27FC236}">
                <a16:creationId xmlns:a16="http://schemas.microsoft.com/office/drawing/2014/main" id="{B091241B-79DF-5482-E68B-AAA4754FE9EA}"/>
              </a:ext>
            </a:extLst>
          </p:cNvPr>
          <p:cNvSpPr/>
          <p:nvPr/>
        </p:nvSpPr>
        <p:spPr>
          <a:xfrm>
            <a:off x="10435404" y="2291408"/>
            <a:ext cx="1389012" cy="918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模型测试与部署</a:t>
            </a:r>
            <a:endParaRPr lang="en-US" sz="2000" dirty="0">
              <a:latin typeface="Microsoft YaHei" panose="020B0503020204020204" pitchFamily="34" charset="-122"/>
              <a:ea typeface="Microsoft YaHei" panose="020B0503020204020204" pitchFamily="34" charset="-122"/>
            </a:endParaRPr>
          </a:p>
        </p:txBody>
      </p:sp>
      <p:cxnSp>
        <p:nvCxnSpPr>
          <p:cNvPr id="20" name="Straight Arrow Connector 19">
            <a:extLst>
              <a:ext uri="{FF2B5EF4-FFF2-40B4-BE49-F238E27FC236}">
                <a16:creationId xmlns:a16="http://schemas.microsoft.com/office/drawing/2014/main" id="{AB7740BE-6EAA-0872-F257-2F50B0518DF2}"/>
              </a:ext>
            </a:extLst>
          </p:cNvPr>
          <p:cNvCxnSpPr>
            <a:cxnSpLocks/>
            <a:stCxn id="18" idx="3"/>
            <a:endCxn id="19" idx="1"/>
          </p:cNvCxnSpPr>
          <p:nvPr/>
        </p:nvCxnSpPr>
        <p:spPr>
          <a:xfrm flipV="1">
            <a:off x="9998354" y="2750786"/>
            <a:ext cx="43705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1" name="Picture 2" descr="AlexNet architecture used as the baseline model for the analysis of... |  Download Scientific Diagram">
            <a:extLst>
              <a:ext uri="{FF2B5EF4-FFF2-40B4-BE49-F238E27FC236}">
                <a16:creationId xmlns:a16="http://schemas.microsoft.com/office/drawing/2014/main" id="{9559F6FE-83F8-A2B6-9299-67AB91F6E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088" y="3820964"/>
            <a:ext cx="5834822" cy="268401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DF69215-7F7F-1B52-9AD7-5769D87753E8}"/>
              </a:ext>
            </a:extLst>
          </p:cNvPr>
          <p:cNvSpPr txBox="1"/>
          <p:nvPr/>
        </p:nvSpPr>
        <p:spPr>
          <a:xfrm>
            <a:off x="6968195" y="6087624"/>
            <a:ext cx="2908168" cy="417358"/>
          </a:xfrm>
          <a:prstGeom prst="rect">
            <a:avLst/>
          </a:prstGeom>
          <a:noFill/>
        </p:spPr>
        <p:txBody>
          <a:bodyPr wrap="none" rtlCol="0">
            <a:spAutoFit/>
          </a:bodyPr>
          <a:lstStyle/>
          <a:p>
            <a:r>
              <a:rPr lang="en-US" dirty="0" err="1"/>
              <a:t>深度学习中经典的AlexNet</a:t>
            </a:r>
            <a:endParaRPr lang="en-US" dirty="0"/>
          </a:p>
        </p:txBody>
      </p:sp>
      <p:sp>
        <p:nvSpPr>
          <p:cNvPr id="23" name="TextBox 22">
            <a:extLst>
              <a:ext uri="{FF2B5EF4-FFF2-40B4-BE49-F238E27FC236}">
                <a16:creationId xmlns:a16="http://schemas.microsoft.com/office/drawing/2014/main" id="{7DFB85BD-EE0B-9BCA-68E2-91D67E804383}"/>
              </a:ext>
            </a:extLst>
          </p:cNvPr>
          <p:cNvSpPr txBox="1"/>
          <p:nvPr/>
        </p:nvSpPr>
        <p:spPr>
          <a:xfrm>
            <a:off x="643650" y="1082312"/>
            <a:ext cx="9963390" cy="581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err="1"/>
              <a:t>传统的机器学习</a:t>
            </a:r>
            <a:r>
              <a:rPr lang="en-US" sz="2400" b="1" dirty="0"/>
              <a:t>/</a:t>
            </a:r>
            <a:r>
              <a:rPr lang="en-US" sz="2400" b="1" dirty="0" err="1"/>
              <a:t>深度学习</a:t>
            </a:r>
            <a:r>
              <a:rPr lang="zh-CN" altLang="en-US" sz="2400" b="1" dirty="0"/>
              <a:t>流程</a:t>
            </a:r>
            <a:endParaRPr lang="en-US" altLang="zh-CN" sz="2400" dirty="0"/>
          </a:p>
        </p:txBody>
      </p:sp>
    </p:spTree>
    <p:extLst>
      <p:ext uri="{BB962C8B-B14F-4D97-AF65-F5344CB8AC3E}">
        <p14:creationId xmlns:p14="http://schemas.microsoft.com/office/powerpoint/2010/main" val="3655669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传统机器学习 </a:t>
            </a:r>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vs. </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大规模预训练模型</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3" name="TextBox 2">
            <a:extLst>
              <a:ext uri="{FF2B5EF4-FFF2-40B4-BE49-F238E27FC236}">
                <a16:creationId xmlns:a16="http://schemas.microsoft.com/office/drawing/2014/main" id="{CB076317-8AFB-B70D-8A0A-F6905CA69713}"/>
              </a:ext>
            </a:extLst>
          </p:cNvPr>
          <p:cNvSpPr txBox="1"/>
          <p:nvPr/>
        </p:nvSpPr>
        <p:spPr>
          <a:xfrm>
            <a:off x="643650" y="1082312"/>
            <a:ext cx="9963390" cy="581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err="1"/>
              <a:t>大规模预训练模型</a:t>
            </a:r>
            <a:r>
              <a:rPr lang="zh-CN" altLang="en-US" sz="2400" b="1" dirty="0"/>
              <a:t>流程</a:t>
            </a:r>
            <a:endParaRPr lang="en-US" altLang="zh-CN" sz="2400" dirty="0"/>
          </a:p>
        </p:txBody>
      </p:sp>
      <p:sp>
        <p:nvSpPr>
          <p:cNvPr id="4" name="Rounded Rectangle 3">
            <a:extLst>
              <a:ext uri="{FF2B5EF4-FFF2-40B4-BE49-F238E27FC236}">
                <a16:creationId xmlns:a16="http://schemas.microsoft.com/office/drawing/2014/main" id="{BDEEAE32-B919-EF92-BD97-93032A97E2D5}"/>
              </a:ext>
            </a:extLst>
          </p:cNvPr>
          <p:cNvSpPr/>
          <p:nvPr/>
        </p:nvSpPr>
        <p:spPr>
          <a:xfrm>
            <a:off x="367584" y="2082420"/>
            <a:ext cx="1377805" cy="1677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latin typeface="Microsoft YaHei" panose="020B0503020204020204" pitchFamily="34" charset="-122"/>
                <a:ea typeface="Microsoft YaHei" panose="020B0503020204020204" pitchFamily="34" charset="-122"/>
              </a:rPr>
              <a:t>单个领域</a:t>
            </a:r>
            <a:endParaRPr lang="en-US" sz="2000" b="1"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文本</a:t>
            </a:r>
            <a:endParaRPr lang="en-US" sz="16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图像</a:t>
            </a:r>
            <a:endParaRPr lang="en-US" sz="16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语音</a:t>
            </a:r>
            <a:endParaRPr lang="en-US" sz="1600" dirty="0">
              <a:latin typeface="Microsoft YaHei" panose="020B0503020204020204" pitchFamily="34" charset="-122"/>
              <a:ea typeface="Microsoft YaHei" panose="020B0503020204020204" pitchFamily="34" charset="-122"/>
            </a:endParaRPr>
          </a:p>
        </p:txBody>
      </p:sp>
      <p:sp>
        <p:nvSpPr>
          <p:cNvPr id="6" name="Rounded Rectangle 5">
            <a:extLst>
              <a:ext uri="{FF2B5EF4-FFF2-40B4-BE49-F238E27FC236}">
                <a16:creationId xmlns:a16="http://schemas.microsoft.com/office/drawing/2014/main" id="{C8A33CED-338D-EC10-44C0-73A0C2208229}"/>
              </a:ext>
            </a:extLst>
          </p:cNvPr>
          <p:cNvSpPr/>
          <p:nvPr/>
        </p:nvSpPr>
        <p:spPr>
          <a:xfrm>
            <a:off x="2082211" y="1978964"/>
            <a:ext cx="1779128" cy="1884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000" b="1" dirty="0">
                <a:latin typeface="Microsoft YaHei" panose="020B0503020204020204" pitchFamily="34" charset="-122"/>
                <a:ea typeface="Microsoft YaHei" panose="020B0503020204020204" pitchFamily="34" charset="-122"/>
              </a:rPr>
              <a:t>数据收集</a:t>
            </a:r>
            <a:endParaRPr lang="en-US" altLang="zh-CN" sz="20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领域数据</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无需标签</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大量数据</a:t>
            </a:r>
            <a:endParaRPr lang="en-US" sz="1600" dirty="0">
              <a:latin typeface="Microsoft YaHei" panose="020B0503020204020204" pitchFamily="34" charset="-122"/>
              <a:ea typeface="Microsoft YaHei" panose="020B0503020204020204" pitchFamily="34" charset="-122"/>
            </a:endParaRPr>
          </a:p>
        </p:txBody>
      </p:sp>
      <p:cxnSp>
        <p:nvCxnSpPr>
          <p:cNvPr id="7" name="Straight Arrow Connector 6">
            <a:extLst>
              <a:ext uri="{FF2B5EF4-FFF2-40B4-BE49-F238E27FC236}">
                <a16:creationId xmlns:a16="http://schemas.microsoft.com/office/drawing/2014/main" id="{53E3571B-40C7-061A-306B-8C45D041BD05}"/>
              </a:ext>
            </a:extLst>
          </p:cNvPr>
          <p:cNvCxnSpPr>
            <a:cxnSpLocks/>
            <a:stCxn id="4" idx="3"/>
            <a:endCxn id="6" idx="1"/>
          </p:cNvCxnSpPr>
          <p:nvPr/>
        </p:nvCxnSpPr>
        <p:spPr>
          <a:xfrm>
            <a:off x="1745389" y="2921241"/>
            <a:ext cx="33682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DF0811-DCBC-DC44-BF8F-9361C73B7DB7}"/>
              </a:ext>
            </a:extLst>
          </p:cNvPr>
          <p:cNvCxnSpPr>
            <a:cxnSpLocks/>
            <a:stCxn id="6" idx="3"/>
            <a:endCxn id="11" idx="1"/>
          </p:cNvCxnSpPr>
          <p:nvPr/>
        </p:nvCxnSpPr>
        <p:spPr>
          <a:xfrm>
            <a:off x="3861339" y="2921242"/>
            <a:ext cx="308275"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D8282F9-70E6-C148-A173-EF8E89052DBC}"/>
              </a:ext>
            </a:extLst>
          </p:cNvPr>
          <p:cNvSpPr/>
          <p:nvPr/>
        </p:nvSpPr>
        <p:spPr>
          <a:xfrm>
            <a:off x="4169614" y="2018455"/>
            <a:ext cx="2798581" cy="1805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latin typeface="Microsoft YaHei" panose="020B0503020204020204" pitchFamily="34" charset="-122"/>
                <a:ea typeface="Microsoft YaHei" panose="020B0503020204020204" pitchFamily="34" charset="-122"/>
              </a:rPr>
              <a:t>模型实现</a:t>
            </a:r>
            <a:endParaRPr lang="en-US" sz="20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GPT</a:t>
            </a:r>
            <a:r>
              <a:rPr lang="zh-CN" altLang="en-US" sz="1600" dirty="0">
                <a:latin typeface="Microsoft YaHei" panose="020B0503020204020204" pitchFamily="34" charset="-122"/>
                <a:ea typeface="Microsoft YaHei" panose="020B0503020204020204" pitchFamily="34" charset="-122"/>
              </a:rPr>
              <a:t>式自回归模型</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编码器</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解码器模型</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扩散模型</a:t>
            </a:r>
            <a:endParaRPr lang="en-US" sz="1600" dirty="0">
              <a:latin typeface="Microsoft YaHei" panose="020B0503020204020204" pitchFamily="34" charset="-122"/>
              <a:ea typeface="Microsoft YaHei" panose="020B0503020204020204" pitchFamily="34" charset="-122"/>
            </a:endParaRPr>
          </a:p>
        </p:txBody>
      </p:sp>
      <p:cxnSp>
        <p:nvCxnSpPr>
          <p:cNvPr id="23" name="Straight Arrow Connector 22">
            <a:extLst>
              <a:ext uri="{FF2B5EF4-FFF2-40B4-BE49-F238E27FC236}">
                <a16:creationId xmlns:a16="http://schemas.microsoft.com/office/drawing/2014/main" id="{C02AE193-97D8-A9A8-47C0-BCED44862B20}"/>
              </a:ext>
            </a:extLst>
          </p:cNvPr>
          <p:cNvCxnSpPr>
            <a:cxnSpLocks/>
            <a:stCxn id="11" idx="3"/>
            <a:endCxn id="24" idx="1"/>
          </p:cNvCxnSpPr>
          <p:nvPr/>
        </p:nvCxnSpPr>
        <p:spPr>
          <a:xfrm flipV="1">
            <a:off x="6968195" y="2921242"/>
            <a:ext cx="450678"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BFB0A989-545B-BF99-AE01-EE6CBCA681B6}"/>
              </a:ext>
            </a:extLst>
          </p:cNvPr>
          <p:cNvSpPr/>
          <p:nvPr/>
        </p:nvSpPr>
        <p:spPr>
          <a:xfrm>
            <a:off x="7418873" y="2018453"/>
            <a:ext cx="2579481" cy="1805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latin typeface="Microsoft YaHei" panose="020B0503020204020204" pitchFamily="34" charset="-122"/>
                <a:ea typeface="Microsoft YaHei" panose="020B0503020204020204" pitchFamily="34" charset="-122"/>
              </a:rPr>
              <a:t>模型预训练</a:t>
            </a:r>
            <a:endParaRPr lang="en-US" sz="20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无监督</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自监督学习</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设计预训练训练目标</a:t>
            </a:r>
            <a:endParaRPr lang="en-US" altLang="zh-CN" sz="16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优化损失函数</a:t>
            </a:r>
            <a:endParaRPr lang="en-US" sz="1600" dirty="0">
              <a:latin typeface="Microsoft YaHei" panose="020B0503020204020204" pitchFamily="34" charset="-122"/>
              <a:ea typeface="Microsoft YaHei" panose="020B0503020204020204" pitchFamily="34" charset="-122"/>
            </a:endParaRPr>
          </a:p>
        </p:txBody>
      </p:sp>
      <p:sp>
        <p:nvSpPr>
          <p:cNvPr id="25" name="Rounded Rectangle 24">
            <a:extLst>
              <a:ext uri="{FF2B5EF4-FFF2-40B4-BE49-F238E27FC236}">
                <a16:creationId xmlns:a16="http://schemas.microsoft.com/office/drawing/2014/main" id="{75E10D85-E7B6-8712-D49E-9F5B77C58571}"/>
              </a:ext>
            </a:extLst>
          </p:cNvPr>
          <p:cNvSpPr/>
          <p:nvPr/>
        </p:nvSpPr>
        <p:spPr>
          <a:xfrm>
            <a:off x="10435404" y="2461863"/>
            <a:ext cx="1389012" cy="918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模型测试与部署</a:t>
            </a:r>
            <a:endParaRPr lang="en-US" sz="2000" dirty="0">
              <a:latin typeface="Microsoft YaHei" panose="020B0503020204020204" pitchFamily="34" charset="-122"/>
              <a:ea typeface="Microsoft YaHei" panose="020B0503020204020204" pitchFamily="34" charset="-122"/>
            </a:endParaRPr>
          </a:p>
        </p:txBody>
      </p:sp>
      <p:cxnSp>
        <p:nvCxnSpPr>
          <p:cNvPr id="26" name="Straight Arrow Connector 25">
            <a:extLst>
              <a:ext uri="{FF2B5EF4-FFF2-40B4-BE49-F238E27FC236}">
                <a16:creationId xmlns:a16="http://schemas.microsoft.com/office/drawing/2014/main" id="{1DF1DDF6-F1C1-B616-AAE6-40AA615D9EA3}"/>
              </a:ext>
            </a:extLst>
          </p:cNvPr>
          <p:cNvCxnSpPr>
            <a:cxnSpLocks/>
            <a:stCxn id="24" idx="3"/>
            <a:endCxn id="25" idx="1"/>
          </p:cNvCxnSpPr>
          <p:nvPr/>
        </p:nvCxnSpPr>
        <p:spPr>
          <a:xfrm flipV="1">
            <a:off x="9998354" y="2921241"/>
            <a:ext cx="43705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B98BE33-2C77-E3B3-E659-CE2D4D88892F}"/>
              </a:ext>
            </a:extLst>
          </p:cNvPr>
          <p:cNvSpPr/>
          <p:nvPr/>
        </p:nvSpPr>
        <p:spPr>
          <a:xfrm>
            <a:off x="1056486" y="5355763"/>
            <a:ext cx="1290916" cy="547677"/>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latin typeface="Microsoft YaHei" panose="020B0503020204020204" pitchFamily="34" charset="-122"/>
                <a:ea typeface="Microsoft YaHei" panose="020B0503020204020204" pitchFamily="34" charset="-122"/>
              </a:rPr>
              <a:t>具体任务</a:t>
            </a:r>
            <a:endParaRPr lang="en-US" sz="2000" b="1" dirty="0">
              <a:latin typeface="Microsoft YaHei" panose="020B0503020204020204" pitchFamily="34" charset="-122"/>
              <a:ea typeface="Microsoft YaHei" panose="020B0503020204020204" pitchFamily="34" charset="-122"/>
            </a:endParaRPr>
          </a:p>
        </p:txBody>
      </p:sp>
      <p:sp>
        <p:nvSpPr>
          <p:cNvPr id="28" name="Rounded Rectangle 27">
            <a:extLst>
              <a:ext uri="{FF2B5EF4-FFF2-40B4-BE49-F238E27FC236}">
                <a16:creationId xmlns:a16="http://schemas.microsoft.com/office/drawing/2014/main" id="{0791192A-8599-7103-508D-820D011C472E}"/>
              </a:ext>
            </a:extLst>
          </p:cNvPr>
          <p:cNvSpPr/>
          <p:nvPr/>
        </p:nvSpPr>
        <p:spPr>
          <a:xfrm>
            <a:off x="3215747" y="4687323"/>
            <a:ext cx="1779128" cy="188455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000" b="1" dirty="0">
                <a:latin typeface="Microsoft YaHei" panose="020B0503020204020204" pitchFamily="34" charset="-122"/>
                <a:ea typeface="Microsoft YaHei" panose="020B0503020204020204" pitchFamily="34" charset="-122"/>
              </a:rPr>
              <a:t>数据收集</a:t>
            </a:r>
            <a:endParaRPr lang="en-US" altLang="zh-CN" sz="20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任务数据</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需要标签</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少量数据</a:t>
            </a:r>
            <a:endParaRPr lang="en-US" sz="1600" dirty="0">
              <a:latin typeface="Microsoft YaHei" panose="020B0503020204020204" pitchFamily="34" charset="-122"/>
              <a:ea typeface="Microsoft YaHei" panose="020B0503020204020204" pitchFamily="34" charset="-122"/>
            </a:endParaRPr>
          </a:p>
        </p:txBody>
      </p:sp>
      <p:cxnSp>
        <p:nvCxnSpPr>
          <p:cNvPr id="29" name="Straight Arrow Connector 28">
            <a:extLst>
              <a:ext uri="{FF2B5EF4-FFF2-40B4-BE49-F238E27FC236}">
                <a16:creationId xmlns:a16="http://schemas.microsoft.com/office/drawing/2014/main" id="{3319C39A-8B5E-9FE6-B186-B4D10A0C4645}"/>
              </a:ext>
            </a:extLst>
          </p:cNvPr>
          <p:cNvCxnSpPr>
            <a:cxnSpLocks/>
            <a:stCxn id="27" idx="3"/>
            <a:endCxn id="28" idx="1"/>
          </p:cNvCxnSpPr>
          <p:nvPr/>
        </p:nvCxnSpPr>
        <p:spPr>
          <a:xfrm flipV="1">
            <a:off x="2347402" y="5629601"/>
            <a:ext cx="868345"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5C8C208F-94D6-F3E1-9878-01D134D23BA9}"/>
              </a:ext>
            </a:extLst>
          </p:cNvPr>
          <p:cNvSpPr/>
          <p:nvPr/>
        </p:nvSpPr>
        <p:spPr>
          <a:xfrm>
            <a:off x="6582370" y="5629601"/>
            <a:ext cx="2579481" cy="109762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err="1">
                <a:latin typeface="Microsoft YaHei" panose="020B0503020204020204" pitchFamily="34" charset="-122"/>
                <a:ea typeface="Microsoft YaHei" panose="020B0503020204020204" pitchFamily="34" charset="-122"/>
              </a:rPr>
              <a:t>模型微调</a:t>
            </a:r>
            <a:endParaRPr lang="en-US" sz="16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有监督学习</a:t>
            </a:r>
            <a:endParaRPr lang="en-US" altLang="zh-CN" sz="1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设计微调任务</a:t>
            </a:r>
            <a:endParaRPr lang="zh-CN" altLang="en-US" sz="1600" dirty="0">
              <a:latin typeface="Microsoft YaHei" panose="020B0503020204020204" pitchFamily="34" charset="-122"/>
              <a:ea typeface="Microsoft YaHei" panose="020B0503020204020204" pitchFamily="34" charset="-122"/>
            </a:endParaRPr>
          </a:p>
        </p:txBody>
      </p:sp>
      <p:cxnSp>
        <p:nvCxnSpPr>
          <p:cNvPr id="31" name="Straight Arrow Connector 30">
            <a:extLst>
              <a:ext uri="{FF2B5EF4-FFF2-40B4-BE49-F238E27FC236}">
                <a16:creationId xmlns:a16="http://schemas.microsoft.com/office/drawing/2014/main" id="{98198B02-856A-D7E3-81E7-DAA55F3A64C5}"/>
              </a:ext>
            </a:extLst>
          </p:cNvPr>
          <p:cNvCxnSpPr>
            <a:cxnSpLocks/>
            <a:stCxn id="28" idx="3"/>
            <a:endCxn id="30" idx="1"/>
          </p:cNvCxnSpPr>
          <p:nvPr/>
        </p:nvCxnSpPr>
        <p:spPr>
          <a:xfrm>
            <a:off x="4994875" y="5629601"/>
            <a:ext cx="1587495" cy="5488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93746922-593B-0888-7886-67E3234C650C}"/>
              </a:ext>
            </a:extLst>
          </p:cNvPr>
          <p:cNvCxnSpPr>
            <a:cxnSpLocks/>
            <a:stCxn id="24" idx="2"/>
            <a:endCxn id="27" idx="0"/>
          </p:cNvCxnSpPr>
          <p:nvPr/>
        </p:nvCxnSpPr>
        <p:spPr>
          <a:xfrm rot="5400000">
            <a:off x="4439413" y="1086562"/>
            <a:ext cx="1531732" cy="7006670"/>
          </a:xfrm>
          <a:prstGeom prst="bentConnector3">
            <a:avLst>
              <a:gd name="adj1" fmla="val 25679"/>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21177506-ACA8-8A43-62EE-EE055C361385}"/>
              </a:ext>
            </a:extLst>
          </p:cNvPr>
          <p:cNvCxnSpPr>
            <a:cxnSpLocks/>
            <a:stCxn id="30" idx="3"/>
            <a:endCxn id="25" idx="2"/>
          </p:cNvCxnSpPr>
          <p:nvPr/>
        </p:nvCxnSpPr>
        <p:spPr>
          <a:xfrm flipV="1">
            <a:off x="9161851" y="3380619"/>
            <a:ext cx="1968059" cy="2797793"/>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F922FD5F-6FBE-3BF9-5D18-005907C22F3A}"/>
              </a:ext>
            </a:extLst>
          </p:cNvPr>
          <p:cNvSpPr/>
          <p:nvPr/>
        </p:nvSpPr>
        <p:spPr>
          <a:xfrm>
            <a:off x="6582369" y="4412349"/>
            <a:ext cx="2579481" cy="109762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600" b="1" dirty="0">
                <a:latin typeface="Microsoft YaHei" panose="020B0503020204020204" pitchFamily="34" charset="-122"/>
                <a:ea typeface="Microsoft YaHei" panose="020B0503020204020204" pitchFamily="34" charset="-122"/>
              </a:rPr>
              <a:t>零样本</a:t>
            </a: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少样本学习</a:t>
            </a:r>
            <a:endParaRPr lang="en-US" altLang="zh-CN" sz="1600"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给模型提供少量例子</a:t>
            </a:r>
            <a:endParaRPr lang="en-US" altLang="zh-CN" sz="1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提示（</a:t>
            </a:r>
            <a:r>
              <a:rPr lang="en-US" altLang="zh-CN" sz="1400" dirty="0">
                <a:latin typeface="Microsoft YaHei" panose="020B0503020204020204" pitchFamily="34" charset="-122"/>
                <a:ea typeface="Microsoft YaHei" panose="020B0503020204020204" pitchFamily="34" charset="-122"/>
              </a:rPr>
              <a:t>prompt</a:t>
            </a:r>
            <a:r>
              <a:rPr lang="zh-CN" altLang="en-US" sz="1400" dirty="0">
                <a:latin typeface="Microsoft YaHei" panose="020B0503020204020204" pitchFamily="34" charset="-122"/>
                <a:ea typeface="Microsoft YaHei" panose="020B0503020204020204" pitchFamily="34" charset="-122"/>
              </a:rPr>
              <a:t>）工程</a:t>
            </a:r>
          </a:p>
        </p:txBody>
      </p:sp>
      <p:cxnSp>
        <p:nvCxnSpPr>
          <p:cNvPr id="35" name="Straight Arrow Connector 34">
            <a:extLst>
              <a:ext uri="{FF2B5EF4-FFF2-40B4-BE49-F238E27FC236}">
                <a16:creationId xmlns:a16="http://schemas.microsoft.com/office/drawing/2014/main" id="{79DBA517-0CAE-8D51-AC6B-AA58ED8D5CD5}"/>
              </a:ext>
            </a:extLst>
          </p:cNvPr>
          <p:cNvCxnSpPr>
            <a:cxnSpLocks/>
            <a:stCxn id="28" idx="3"/>
            <a:endCxn id="34" idx="1"/>
          </p:cNvCxnSpPr>
          <p:nvPr/>
        </p:nvCxnSpPr>
        <p:spPr>
          <a:xfrm flipV="1">
            <a:off x="4994875" y="4961160"/>
            <a:ext cx="1587494" cy="66844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F52E249D-44ED-89BD-3E4D-D843382A5AA1}"/>
              </a:ext>
            </a:extLst>
          </p:cNvPr>
          <p:cNvCxnSpPr>
            <a:cxnSpLocks/>
            <a:stCxn id="34" idx="3"/>
            <a:endCxn id="25" idx="2"/>
          </p:cNvCxnSpPr>
          <p:nvPr/>
        </p:nvCxnSpPr>
        <p:spPr>
          <a:xfrm flipV="1">
            <a:off x="9161850" y="3380619"/>
            <a:ext cx="1968060" cy="1580541"/>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663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62642D-965E-8C86-13BD-42D430877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7" y="1608548"/>
            <a:ext cx="11952143" cy="41816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zh-CN" altLang="en-US" sz="3600" b="1" dirty="0">
                <a:latin typeface="Microsoft YaHei" panose="020B0503020204020204" pitchFamily="34" charset="-122"/>
                <a:ea typeface="Microsoft YaHei" panose="020B0503020204020204" pitchFamily="34" charset="-122"/>
              </a:rPr>
              <a:t>模型架构</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643650" y="1067758"/>
            <a:ext cx="11070295" cy="499560"/>
          </a:xfrm>
          <a:prstGeom prst="rect">
            <a:avLst/>
          </a:prstGeom>
          <a:noFill/>
        </p:spPr>
        <p:txBody>
          <a:bodyPr wrap="square">
            <a:spAutoFit/>
          </a:bodyPr>
          <a:lstStyle/>
          <a:p>
            <a:pPr marL="285750" lvl="0" indent="-285750">
              <a:lnSpc>
                <a:spcPct val="150000"/>
              </a:lnSpc>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CodeGeeX</a:t>
            </a:r>
            <a:r>
              <a:rPr lang="zh-CN" altLang="en-US" sz="2000" dirty="0">
                <a:latin typeface="Microsoft YaHei" panose="020B0503020204020204" pitchFamily="34" charset="-122"/>
                <a:ea typeface="Microsoft YaHei" panose="020B0503020204020204" pitchFamily="34" charset="-122"/>
              </a:rPr>
              <a:t>：基于</a:t>
            </a:r>
            <a:r>
              <a:rPr lang="en-US" altLang="zh-CN" sz="2000" dirty="0">
                <a:latin typeface="Microsoft YaHei" panose="020B0503020204020204" pitchFamily="34" charset="-122"/>
                <a:ea typeface="Microsoft YaHei" panose="020B0503020204020204" pitchFamily="34" charset="-122"/>
              </a:rPr>
              <a:t>GPT</a:t>
            </a:r>
            <a:r>
              <a:rPr lang="en-US" altLang="zh-CN" sz="2000" baseline="30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架构的自回归模型，使用自监督学习预训练：</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BB967A57-B0EA-7AAE-D8DC-331D1DE34DEB}"/>
              </a:ext>
            </a:extLst>
          </p:cNvPr>
          <p:cNvSpPr txBox="1"/>
          <p:nvPr/>
        </p:nvSpPr>
        <p:spPr>
          <a:xfrm>
            <a:off x="80265" y="6639286"/>
            <a:ext cx="11742811" cy="218714"/>
          </a:xfrm>
          <a:prstGeom prst="rect">
            <a:avLst/>
          </a:prstGeom>
          <a:noFill/>
        </p:spPr>
        <p:txBody>
          <a:bodyPr wrap="square" rtlCol="0">
            <a:spAutoFit/>
          </a:bodyPr>
          <a:lstStyle/>
          <a:p>
            <a:r>
              <a:rPr lang="en-CN" sz="700"/>
              <a:t>Improving Language Understanding by Generative Pre-Training. (OpenAI, 2018)</a:t>
            </a:r>
          </a:p>
        </p:txBody>
      </p:sp>
      <p:sp>
        <p:nvSpPr>
          <p:cNvPr id="9" name="TextBox 8">
            <a:extLst>
              <a:ext uri="{FF2B5EF4-FFF2-40B4-BE49-F238E27FC236}">
                <a16:creationId xmlns:a16="http://schemas.microsoft.com/office/drawing/2014/main" id="{00DAFCAB-677C-8C44-296F-82F15FF5ED08}"/>
              </a:ext>
            </a:extLst>
          </p:cNvPr>
          <p:cNvSpPr txBox="1"/>
          <p:nvPr/>
        </p:nvSpPr>
        <p:spPr>
          <a:xfrm>
            <a:off x="2959229" y="5604775"/>
            <a:ext cx="6439135" cy="453394"/>
          </a:xfrm>
          <a:prstGeom prst="rect">
            <a:avLst/>
          </a:prstGeom>
          <a:noFill/>
        </p:spPr>
        <p:txBody>
          <a:bodyPr wrap="none" rtlCol="0">
            <a:spAutoFit/>
          </a:bodyPr>
          <a:lstStyle/>
          <a:p>
            <a:r>
              <a:rPr lang="en-US" sz="2000" dirty="0"/>
              <a:t>GPT</a:t>
            </a:r>
            <a:r>
              <a:rPr lang="zh-CN" altLang="en-US" sz="2000" dirty="0"/>
              <a:t>（</a:t>
            </a:r>
            <a:r>
              <a:rPr lang="en-US" altLang="zh-CN" sz="2000" dirty="0"/>
              <a:t>Generative</a:t>
            </a:r>
            <a:r>
              <a:rPr lang="zh-CN" altLang="en-US" sz="2000" dirty="0"/>
              <a:t> </a:t>
            </a:r>
            <a:r>
              <a:rPr lang="en-US" altLang="zh-CN" sz="2000" dirty="0"/>
              <a:t>Pretraining</a:t>
            </a:r>
            <a:r>
              <a:rPr lang="zh-CN" altLang="en-US" sz="2000" dirty="0"/>
              <a:t>）生成式</a:t>
            </a:r>
            <a:r>
              <a:rPr lang="en-US" sz="2000" dirty="0" err="1"/>
              <a:t>预训练示意图</a:t>
            </a:r>
            <a:endParaRPr lang="en-US" sz="2000" dirty="0"/>
          </a:p>
        </p:txBody>
      </p:sp>
    </p:spTree>
    <p:extLst>
      <p:ext uri="{BB962C8B-B14F-4D97-AF65-F5344CB8AC3E}">
        <p14:creationId xmlns:p14="http://schemas.microsoft.com/office/powerpoint/2010/main" val="202437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zh-CN" altLang="en-US" sz="3600" b="1" dirty="0">
                <a:latin typeface="Microsoft YaHei" panose="020B0503020204020204" pitchFamily="34" charset="-122"/>
                <a:ea typeface="Microsoft YaHei" panose="020B0503020204020204" pitchFamily="34" charset="-122"/>
              </a:rPr>
              <a:t>模型架构</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643650" y="1067758"/>
            <a:ext cx="11070295" cy="1422890"/>
          </a:xfrm>
          <a:prstGeom prst="rect">
            <a:avLst/>
          </a:prstGeom>
          <a:noFill/>
        </p:spPr>
        <p:txBody>
          <a:bodyPr wrap="square">
            <a:spAutoFit/>
          </a:bodyPr>
          <a:lstStyle/>
          <a:p>
            <a:pPr marL="285750" lvl="0" indent="-285750">
              <a:lnSpc>
                <a:spcPct val="150000"/>
              </a:lnSpc>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CodeGeeX</a:t>
            </a:r>
            <a:r>
              <a:rPr lang="zh-CN" altLang="en-US" sz="2000" dirty="0">
                <a:latin typeface="Microsoft YaHei" panose="020B0503020204020204" pitchFamily="34" charset="-122"/>
                <a:ea typeface="Microsoft YaHei" panose="020B0503020204020204" pitchFamily="34" charset="-122"/>
              </a:rPr>
              <a:t>：基于</a:t>
            </a:r>
            <a:r>
              <a:rPr lang="en-US" altLang="zh-CN" sz="2000" dirty="0">
                <a:latin typeface="Microsoft YaHei" panose="020B0503020204020204" pitchFamily="34" charset="-122"/>
                <a:ea typeface="Microsoft YaHei" panose="020B0503020204020204" pitchFamily="34" charset="-122"/>
              </a:rPr>
              <a:t>GPT</a:t>
            </a:r>
            <a:r>
              <a:rPr lang="en-US" altLang="zh-CN" sz="2000" baseline="30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架构的自回归模型，由</a:t>
            </a:r>
            <a:r>
              <a:rPr lang="en-US" altLang="zh-CN" sz="2000" dirty="0">
                <a:latin typeface="Microsoft YaHei" panose="020B0503020204020204" pitchFamily="34" charset="-122"/>
                <a:ea typeface="Microsoft YaHei" panose="020B0503020204020204" pitchFamily="34" charset="-122"/>
              </a:rPr>
              <a:t>40</a:t>
            </a:r>
            <a:r>
              <a:rPr lang="zh-CN" altLang="en-US" sz="2000" dirty="0">
                <a:latin typeface="Microsoft YaHei" panose="020B0503020204020204" pitchFamily="34" charset="-122"/>
                <a:ea typeface="Microsoft YaHei" panose="020B0503020204020204" pitchFamily="34" charset="-122"/>
              </a:rPr>
              <a:t>层</a:t>
            </a:r>
            <a:r>
              <a:rPr lang="en-US" altLang="zh-CN" sz="2000" dirty="0">
                <a:latin typeface="Microsoft YaHei" panose="020B0503020204020204" pitchFamily="34" charset="-122"/>
                <a:ea typeface="Microsoft YaHei" panose="020B0503020204020204" pitchFamily="34" charset="-122"/>
              </a:rPr>
              <a:t>transformer</a:t>
            </a:r>
            <a:r>
              <a:rPr lang="en-US" altLang="zh-CN" sz="2000" baseline="30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组成，总计参数量达</a:t>
            </a:r>
            <a:r>
              <a:rPr lang="en-US" altLang="zh-CN" sz="2000" dirty="0">
                <a:latin typeface="Microsoft YaHei" panose="020B0503020204020204" pitchFamily="34" charset="-122"/>
                <a:ea typeface="Microsoft YaHei" panose="020B0503020204020204" pitchFamily="34" charset="-122"/>
              </a:rPr>
              <a:t>130</a:t>
            </a:r>
            <a:r>
              <a:rPr lang="zh-CN" altLang="en-US" sz="2000" dirty="0">
                <a:latin typeface="Microsoft YaHei" panose="020B0503020204020204" pitchFamily="34" charset="-122"/>
                <a:ea typeface="Microsoft YaHei" panose="020B0503020204020204" pitchFamily="34" charset="-122"/>
              </a:rPr>
              <a:t>亿。</a:t>
            </a:r>
            <a:endParaRPr lang="en-US" altLang="zh-CN" sz="2000" dirty="0">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使用自然语言或代码</a:t>
            </a: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token</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作为输入，输出下一个</a:t>
            </a: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token</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的概率，支持各种编程语言相关的下游任务，如代码生成、代码补全、代码翻译、代码注释等。</a:t>
            </a:r>
            <a:endPar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3" name="图片 3">
            <a:extLst>
              <a:ext uri="{FF2B5EF4-FFF2-40B4-BE49-F238E27FC236}">
                <a16:creationId xmlns:a16="http://schemas.microsoft.com/office/drawing/2014/main" id="{1D391819-9C1E-4A8C-8151-EC2DBA3AF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79" y="2718037"/>
            <a:ext cx="6449529" cy="3547449"/>
          </a:xfrm>
          <a:prstGeom prst="rect">
            <a:avLst/>
          </a:prstGeom>
        </p:spPr>
      </p:pic>
      <p:sp>
        <p:nvSpPr>
          <p:cNvPr id="4" name="TextBox 3">
            <a:extLst>
              <a:ext uri="{FF2B5EF4-FFF2-40B4-BE49-F238E27FC236}">
                <a16:creationId xmlns:a16="http://schemas.microsoft.com/office/drawing/2014/main" id="{BB967A57-B0EA-7AAE-D8DC-331D1DE34DEB}"/>
              </a:ext>
            </a:extLst>
          </p:cNvPr>
          <p:cNvSpPr txBox="1"/>
          <p:nvPr/>
        </p:nvSpPr>
        <p:spPr>
          <a:xfrm>
            <a:off x="483020" y="6492875"/>
            <a:ext cx="11742811" cy="358753"/>
          </a:xfrm>
          <a:prstGeom prst="rect">
            <a:avLst/>
          </a:prstGeom>
          <a:noFill/>
        </p:spPr>
        <p:txBody>
          <a:bodyPr wrap="square" rtlCol="0">
            <a:spAutoFit/>
          </a:bodyPr>
          <a:lstStyle/>
          <a:p>
            <a:r>
              <a:rPr lang="en-US" sz="700" dirty="0">
                <a:latin typeface="Microsoft YaHei" panose="020B0503020204020204" pitchFamily="34" charset="-122"/>
                <a:ea typeface="Microsoft YaHei" panose="020B0503020204020204" pitchFamily="34" charset="-122"/>
              </a:rPr>
              <a:t>[1] Radford A, Wu J, Child R, et al. Language models are unsupervised multitask learners[J]. </a:t>
            </a:r>
            <a:r>
              <a:rPr lang="en-US" sz="700" dirty="0" err="1">
                <a:latin typeface="Microsoft YaHei" panose="020B0503020204020204" pitchFamily="34" charset="-122"/>
                <a:ea typeface="Microsoft YaHei" panose="020B0503020204020204" pitchFamily="34" charset="-122"/>
              </a:rPr>
              <a:t>OpenAI</a:t>
            </a:r>
            <a:r>
              <a:rPr lang="en-US" sz="700" dirty="0">
                <a:latin typeface="Microsoft YaHei" panose="020B0503020204020204" pitchFamily="34" charset="-122"/>
                <a:ea typeface="Microsoft YaHei" panose="020B0503020204020204" pitchFamily="34" charset="-122"/>
              </a:rPr>
              <a:t> blog, 2019, 1(8): 9.</a:t>
            </a:r>
          </a:p>
          <a:p>
            <a:r>
              <a:rPr lang="en-US" sz="700" dirty="0">
                <a:latin typeface="Microsoft YaHei" panose="020B0503020204020204" pitchFamily="34" charset="-122"/>
                <a:ea typeface="Microsoft YaHei" panose="020B0503020204020204" pitchFamily="34" charset="-122"/>
              </a:rPr>
              <a:t>[2] Vaswani A, </a:t>
            </a:r>
            <a:r>
              <a:rPr lang="en-US" sz="700" dirty="0" err="1">
                <a:latin typeface="Microsoft YaHei" panose="020B0503020204020204" pitchFamily="34" charset="-122"/>
                <a:ea typeface="Microsoft YaHei" panose="020B0503020204020204" pitchFamily="34" charset="-122"/>
              </a:rPr>
              <a:t>Shazeer</a:t>
            </a:r>
            <a:r>
              <a:rPr lang="en-US" sz="700" dirty="0">
                <a:latin typeface="Microsoft YaHei" panose="020B0503020204020204" pitchFamily="34" charset="-122"/>
                <a:ea typeface="Microsoft YaHei" panose="020B0503020204020204" pitchFamily="34" charset="-122"/>
              </a:rPr>
              <a:t> N, Parmar N, et al. Attention is all you need[J]. Advances in neural information processing systems, 2017, 30.</a:t>
            </a:r>
          </a:p>
        </p:txBody>
      </p:sp>
      <p:pic>
        <p:nvPicPr>
          <p:cNvPr id="7" name="Picture 6">
            <a:extLst>
              <a:ext uri="{FF2B5EF4-FFF2-40B4-BE49-F238E27FC236}">
                <a16:creationId xmlns:a16="http://schemas.microsoft.com/office/drawing/2014/main" id="{22844E17-E9A2-E59C-6110-A22848B20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704" y="2718037"/>
            <a:ext cx="4340194" cy="3172656"/>
          </a:xfrm>
          <a:prstGeom prst="rect">
            <a:avLst/>
          </a:prstGeom>
        </p:spPr>
      </p:pic>
      <p:sp>
        <p:nvSpPr>
          <p:cNvPr id="9" name="TextBox 8">
            <a:extLst>
              <a:ext uri="{FF2B5EF4-FFF2-40B4-BE49-F238E27FC236}">
                <a16:creationId xmlns:a16="http://schemas.microsoft.com/office/drawing/2014/main" id="{00DAFCAB-677C-8C44-296F-82F15FF5ED08}"/>
              </a:ext>
            </a:extLst>
          </p:cNvPr>
          <p:cNvSpPr txBox="1"/>
          <p:nvPr/>
        </p:nvSpPr>
        <p:spPr>
          <a:xfrm>
            <a:off x="7921946" y="5965087"/>
            <a:ext cx="3262432" cy="453394"/>
          </a:xfrm>
          <a:prstGeom prst="rect">
            <a:avLst/>
          </a:prstGeom>
          <a:noFill/>
        </p:spPr>
        <p:txBody>
          <a:bodyPr wrap="none" rtlCol="0">
            <a:spAutoFit/>
          </a:bodyPr>
          <a:lstStyle/>
          <a:p>
            <a:r>
              <a:rPr lang="en-US" sz="2000" dirty="0" err="1"/>
              <a:t>使用无监督的自回归预训练</a:t>
            </a:r>
            <a:endParaRPr lang="en-US" sz="2000" dirty="0"/>
          </a:p>
        </p:txBody>
      </p:sp>
    </p:spTree>
    <p:extLst>
      <p:ext uri="{BB962C8B-B14F-4D97-AF65-F5344CB8AC3E}">
        <p14:creationId xmlns:p14="http://schemas.microsoft.com/office/powerpoint/2010/main" val="173831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开源的大规模多语言代码生成模型</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766712" y="1287520"/>
            <a:ext cx="11072361" cy="35248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FR" sz="2800" b="1" dirty="0">
                <a:solidFill>
                  <a:schemeClr val="bg2"/>
                </a:solidFill>
                <a:latin typeface="Microsoft YaHei" panose="020B0503020204020204" pitchFamily="34" charset="-122"/>
                <a:ea typeface="Microsoft YaHei" panose="020B0503020204020204" pitchFamily="34" charset="-122"/>
              </a:rPr>
              <a:t>大规模</a:t>
            </a:r>
            <a:r>
              <a:rPr lang="zh-CN" altLang="en-US" sz="2800" b="1" dirty="0">
                <a:solidFill>
                  <a:schemeClr val="bg2"/>
                </a:solidFill>
                <a:latin typeface="Microsoft YaHei" panose="020B0503020204020204" pitchFamily="34" charset="-122"/>
                <a:ea typeface="Microsoft YaHei" panose="020B0503020204020204" pitchFamily="34" charset="-122"/>
              </a:rPr>
              <a:t>代码数据收集</a:t>
            </a:r>
            <a:endParaRPr lang="en-US" altLang="zh-CN" sz="2800" b="1" dirty="0">
              <a:solidFill>
                <a:schemeClr val="bg2"/>
              </a:solidFill>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en-FR" altLang="zh-CN" sz="2800" b="1" dirty="0">
                <a:solidFill>
                  <a:schemeClr val="bg2"/>
                </a:solidFill>
                <a:latin typeface="Microsoft YaHei" panose="020B0503020204020204" pitchFamily="34" charset="-122"/>
                <a:ea typeface="Microsoft YaHei" panose="020B0503020204020204" pitchFamily="34" charset="-122"/>
              </a:rPr>
              <a:t>CodeGeeX</a:t>
            </a:r>
            <a:r>
              <a:rPr lang="zh-CN" altLang="en-US" sz="2800" b="1" dirty="0">
                <a:solidFill>
                  <a:schemeClr val="bg2"/>
                </a:solidFill>
                <a:latin typeface="Microsoft YaHei" panose="020B0503020204020204" pitchFamily="34" charset="-122"/>
                <a:ea typeface="Microsoft YaHei" panose="020B0503020204020204" pitchFamily="34" charset="-122"/>
              </a:rPr>
              <a:t>模型架构</a:t>
            </a:r>
            <a:endParaRPr lang="en-US" altLang="zh-CN" sz="2800" b="1" dirty="0">
              <a:solidFill>
                <a:schemeClr val="bg2"/>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2800" b="1" dirty="0" err="1">
                <a:latin typeface="Microsoft YaHei" panose="020B0503020204020204" pitchFamily="34" charset="-122"/>
                <a:ea typeface="Microsoft YaHei" panose="020B0503020204020204" pitchFamily="34" charset="-122"/>
              </a:rPr>
              <a:t>CodeGeeX</a:t>
            </a:r>
            <a:r>
              <a:rPr lang="zh-CN" altLang="en-US" sz="2800" b="1" dirty="0">
                <a:latin typeface="Microsoft YaHei" panose="020B0503020204020204" pitchFamily="34" charset="-122"/>
                <a:ea typeface="Microsoft YaHei" panose="020B0503020204020204" pitchFamily="34" charset="-122"/>
              </a:rPr>
              <a:t>模型训练及优化</a:t>
            </a:r>
            <a:endParaRPr lang="en-US" altLang="zh-CN" sz="28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defRPr/>
            </a:pP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基于华为</a:t>
            </a:r>
            <a:r>
              <a:rPr lang="en-US" altLang="zh-CN" sz="2000" dirty="0" err="1">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Mindspore</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框架实现，使用昇腾</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910</a:t>
            </a:r>
            <a:r>
              <a:rPr lang="en-GB"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处理器训练</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defRPr/>
            </a:pP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进行算子融合、并行训练等优化，大幅提升训练效率</a:t>
            </a:r>
            <a:endParaRPr lang="en-US" altLang="zh-CN" sz="2800"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lvl="0" indent="-285750">
              <a:lnSpc>
                <a:spcPct val="150000"/>
              </a:lnSpc>
              <a:buFont typeface="Arial" panose="020B0604020202020204" pitchFamily="34" charset="0"/>
              <a:buChar char="•"/>
            </a:pPr>
            <a:r>
              <a:rPr lang="en-US" altLang="zh-CN" sz="28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模型评估</a:t>
            </a:r>
            <a:endParaRPr lang="en-US" altLang="zh-CN"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71704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AF22F04-80FD-3B85-29B6-6B8BF000404F}"/>
              </a:ext>
            </a:extLst>
          </p:cNvPr>
          <p:cNvPicPr>
            <a:picLocks noChangeAspect="1"/>
          </p:cNvPicPr>
          <p:nvPr/>
        </p:nvPicPr>
        <p:blipFill>
          <a:blip r:embed="rId3"/>
          <a:stretch>
            <a:fillRect/>
          </a:stretch>
        </p:blipFill>
        <p:spPr>
          <a:xfrm>
            <a:off x="6998048" y="448205"/>
            <a:ext cx="4897165" cy="3567471"/>
          </a:xfrm>
          <a:prstGeom prst="rect">
            <a:avLst/>
          </a:prstGeom>
        </p:spPr>
      </p:pic>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GB"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3600" b="1" dirty="0">
                <a:latin typeface="Microsoft YaHei" panose="020B0503020204020204" pitchFamily="34" charset="-122"/>
                <a:ea typeface="Microsoft YaHei" panose="020B0503020204020204" pitchFamily="34" charset="-122"/>
              </a:rPr>
              <a:t>模型训练及优化</a:t>
            </a:r>
            <a:endParaRPr lang="zh-CN" altLang="en-US" sz="3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398977"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45" name="Content Placeholder 2">
            <a:extLst>
              <a:ext uri="{FF2B5EF4-FFF2-40B4-BE49-F238E27FC236}">
                <a16:creationId xmlns:a16="http://schemas.microsoft.com/office/drawing/2014/main" id="{376AA8F5-C96D-3F48-B418-8B7B6C49C8BF}"/>
              </a:ext>
            </a:extLst>
          </p:cNvPr>
          <p:cNvSpPr txBox="1">
            <a:spLocks/>
          </p:cNvSpPr>
          <p:nvPr/>
        </p:nvSpPr>
        <p:spPr>
          <a:xfrm>
            <a:off x="531248" y="1009346"/>
            <a:ext cx="6936725" cy="31549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100" b="1" dirty="0">
                <a:latin typeface="Microsoft YaHei" panose="020B0503020204020204" pitchFamily="34" charset="-122"/>
                <a:ea typeface="Microsoft YaHei" panose="020B0503020204020204" pitchFamily="34" charset="-122"/>
                <a:cs typeface="Times New Roman" panose="02020603050405020304" pitchFamily="18" charset="0"/>
              </a:rPr>
              <a:t>框架</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：基于华为</a:t>
            </a:r>
            <a:r>
              <a:rPr lang="en-GB" altLang="zh-CN" sz="2100" dirty="0" err="1">
                <a:latin typeface="Microsoft YaHei" panose="020B0503020204020204" pitchFamily="34" charset="-122"/>
                <a:ea typeface="Microsoft YaHei" panose="020B0503020204020204" pitchFamily="34" charset="-122"/>
                <a:cs typeface="Times New Roman" panose="02020603050405020304" pitchFamily="18" charset="0"/>
              </a:rPr>
              <a:t>Mindspore</a:t>
            </a:r>
            <a:r>
              <a:rPr lang="en-GB" altLang="zh-CN" sz="2100" dirty="0">
                <a:latin typeface="Microsoft YaHei" panose="020B0503020204020204" pitchFamily="34" charset="-122"/>
                <a:ea typeface="Microsoft YaHei" panose="020B0503020204020204" pitchFamily="34" charset="-122"/>
                <a:cs typeface="Times New Roman" panose="02020603050405020304" pitchFamily="18" charset="0"/>
              </a:rPr>
              <a:t> 1.7</a:t>
            </a:r>
          </a:p>
          <a:p>
            <a:pPr>
              <a:lnSpc>
                <a:spcPct val="120000"/>
              </a:lnSpc>
            </a:pPr>
            <a:r>
              <a:rPr lang="zh-CN" altLang="en-US" sz="2100" b="1" dirty="0">
                <a:latin typeface="Microsoft YaHei" panose="020B0503020204020204" pitchFamily="34" charset="-122"/>
                <a:ea typeface="Microsoft YaHei" panose="020B0503020204020204" pitchFamily="34" charset="-122"/>
                <a:cs typeface="Times New Roman" panose="02020603050405020304" pitchFamily="18" charset="0"/>
              </a:rPr>
              <a:t>计算资源</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1536</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张昇腾</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910</a:t>
            </a:r>
            <a:r>
              <a:rPr lang="en-GB" altLang="zh-CN" sz="2100" dirty="0">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GB" sz="2100" dirty="0">
                <a:latin typeface="Microsoft YaHei" panose="020B0503020204020204" pitchFamily="34" charset="-122"/>
                <a:ea typeface="Microsoft YaHei" panose="020B0503020204020204" pitchFamily="34" charset="-122"/>
                <a:cs typeface="Times New Roman" panose="02020603050405020304" pitchFamily="18" charset="0"/>
              </a:rPr>
              <a:t>处理器</a:t>
            </a:r>
            <a:endParaRPr lang="en-GB" altLang="zh-CN" sz="2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20000"/>
              </a:lnSpc>
            </a:pPr>
            <a:r>
              <a:rPr lang="zh-CN" altLang="en-US" sz="2100" b="1" dirty="0">
                <a:latin typeface="Microsoft YaHei" panose="020B0503020204020204" pitchFamily="34" charset="-122"/>
                <a:ea typeface="Microsoft YaHei" panose="020B0503020204020204" pitchFamily="34" charset="-122"/>
                <a:cs typeface="Times New Roman" panose="02020603050405020304" pitchFamily="18" charset="0"/>
              </a:rPr>
              <a:t>混合精度</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FP16 (</a:t>
            </a:r>
            <a:r>
              <a:rPr lang="en-US" altLang="zh-CN" sz="2100" dirty="0" err="1">
                <a:latin typeface="Microsoft YaHei" panose="020B0503020204020204" pitchFamily="34" charset="-122"/>
                <a:ea typeface="Microsoft YaHei" panose="020B0503020204020204" pitchFamily="34" charset="-122"/>
                <a:cs typeface="Times New Roman" panose="02020603050405020304" pitchFamily="18" charset="0"/>
              </a:rPr>
              <a:t>Layernorm</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100" dirty="0" err="1">
                <a:latin typeface="Microsoft YaHei" panose="020B0503020204020204" pitchFamily="34" charset="-122"/>
                <a:ea typeface="Microsoft YaHei" panose="020B0503020204020204" pitchFamily="34" charset="-122"/>
                <a:cs typeface="Times New Roman" panose="02020603050405020304" pitchFamily="18" charset="0"/>
              </a:rPr>
              <a:t>Softmax</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使用</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FP32</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保证稳定性</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a:t>
            </a:r>
          </a:p>
          <a:p>
            <a:pPr>
              <a:lnSpc>
                <a:spcPct val="120000"/>
              </a:lnSpc>
            </a:pPr>
            <a:r>
              <a:rPr lang="zh-CN" altLang="en-US" sz="2100" b="1" dirty="0">
                <a:latin typeface="Microsoft YaHei" panose="020B0503020204020204" pitchFamily="34" charset="-122"/>
                <a:ea typeface="Microsoft YaHei" panose="020B0503020204020204" pitchFamily="34" charset="-122"/>
                <a:cs typeface="Times New Roman" panose="02020603050405020304" pitchFamily="18" charset="0"/>
              </a:rPr>
              <a:t>并行训练</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192</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路数据并行</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 + 8</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路模型并行</a:t>
            </a:r>
            <a:endPar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20000"/>
              </a:lnSpc>
            </a:pPr>
            <a:r>
              <a:rPr lang="zh-CN" altLang="en-US" sz="2100" b="1" dirty="0">
                <a:latin typeface="Microsoft YaHei" panose="020B0503020204020204" pitchFamily="34" charset="-122"/>
                <a:ea typeface="Microsoft YaHei" panose="020B0503020204020204" pitchFamily="34" charset="-122"/>
                <a:cs typeface="Times New Roman" panose="02020603050405020304" pitchFamily="18" charset="0"/>
              </a:rPr>
              <a:t>全局批大小</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3072</a:t>
            </a:r>
            <a:endParaRPr lang="en-GB" altLang="zh-CN" sz="2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20000"/>
              </a:lnSpc>
            </a:pPr>
            <a:r>
              <a:rPr lang="zh-CN" altLang="en-US" sz="2100" b="1" dirty="0">
                <a:latin typeface="Microsoft YaHei" panose="020B0503020204020204" pitchFamily="34" charset="-122"/>
                <a:ea typeface="Microsoft YaHei" panose="020B0503020204020204" pitchFamily="34" charset="-122"/>
                <a:cs typeface="Times New Roman" panose="02020603050405020304" pitchFamily="18" charset="0"/>
              </a:rPr>
              <a:t>训练时长</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：两个月</a:t>
            </a:r>
            <a:endPar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20000"/>
              </a:lnSpc>
            </a:pPr>
            <a:r>
              <a:rPr lang="zh-CN" altLang="en-US" sz="2100" b="1" dirty="0">
                <a:latin typeface="Microsoft YaHei" panose="020B0503020204020204" pitchFamily="34" charset="-122"/>
                <a:ea typeface="Microsoft YaHei" panose="020B0503020204020204" pitchFamily="34" charset="-122"/>
                <a:cs typeface="Times New Roman" panose="02020603050405020304" pitchFamily="18" charset="0"/>
              </a:rPr>
              <a:t>训练量</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~8500</a:t>
            </a:r>
            <a:r>
              <a:rPr lang="zh-CN" altLang="en-GB" sz="2100" dirty="0">
                <a:latin typeface="Microsoft YaHei" panose="020B0503020204020204" pitchFamily="34" charset="-122"/>
                <a:ea typeface="Microsoft YaHei" panose="020B0503020204020204" pitchFamily="34" charset="-122"/>
                <a:cs typeface="Times New Roman" panose="02020603050405020304" pitchFamily="18" charset="0"/>
              </a:rPr>
              <a:t>亿</a:t>
            </a:r>
            <a:r>
              <a:rPr lang="en-GB" altLang="zh-CN" sz="2100" dirty="0">
                <a:latin typeface="Microsoft YaHei" panose="020B0503020204020204" pitchFamily="34" charset="-122"/>
                <a:ea typeface="Microsoft YaHei" panose="020B0503020204020204" pitchFamily="34" charset="-122"/>
                <a:cs typeface="Times New Roman" panose="02020603050405020304" pitchFamily="18" charset="0"/>
              </a:rPr>
              <a:t>tokens</a:t>
            </a:r>
          </a:p>
        </p:txBody>
      </p:sp>
      <p:sp>
        <p:nvSpPr>
          <p:cNvPr id="7" name="TextBox 6">
            <a:extLst>
              <a:ext uri="{FF2B5EF4-FFF2-40B4-BE49-F238E27FC236}">
                <a16:creationId xmlns:a16="http://schemas.microsoft.com/office/drawing/2014/main" id="{F60745A4-0EA0-CB7A-6915-362F8F5F8254}"/>
              </a:ext>
            </a:extLst>
          </p:cNvPr>
          <p:cNvSpPr txBox="1"/>
          <p:nvPr/>
        </p:nvSpPr>
        <p:spPr>
          <a:xfrm>
            <a:off x="8433495" y="3969256"/>
            <a:ext cx="2496196" cy="345094"/>
          </a:xfrm>
          <a:prstGeom prst="rect">
            <a:avLst/>
          </a:prstGeom>
          <a:noFill/>
        </p:spPr>
        <p:txBody>
          <a:bodyPr wrap="none" rtlCol="0">
            <a:spAutoFit/>
          </a:bodyPr>
          <a:lstStyle/>
          <a:p>
            <a:r>
              <a:rPr lang="en-US" sz="1400" err="1">
                <a:latin typeface="Microsoft YaHei" panose="020B0503020204020204" pitchFamily="34" charset="-122"/>
                <a:cs typeface="Times New Roman" panose="02020603050405020304" pitchFamily="18" charset="0"/>
              </a:rPr>
              <a:t>CodeGeeX训练loss下降曲线</a:t>
            </a:r>
            <a:endParaRPr lang="en-US" sz="1400">
              <a:latin typeface="Microsoft YaHei" panose="020B0503020204020204" pitchFamily="34" charset="-122"/>
              <a:cs typeface="Times New Roman" panose="02020603050405020304" pitchFamily="18" charset="0"/>
            </a:endParaRPr>
          </a:p>
        </p:txBody>
      </p:sp>
      <p:pic>
        <p:nvPicPr>
          <p:cNvPr id="9" name="Picture 8">
            <a:extLst>
              <a:ext uri="{FF2B5EF4-FFF2-40B4-BE49-F238E27FC236}">
                <a16:creationId xmlns:a16="http://schemas.microsoft.com/office/drawing/2014/main" id="{12C93C2F-4B66-B9C2-95B3-541632877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68" y="4290422"/>
            <a:ext cx="10723339" cy="2477199"/>
          </a:xfrm>
          <a:prstGeom prst="rect">
            <a:avLst/>
          </a:prstGeom>
        </p:spPr>
      </p:pic>
    </p:spTree>
    <p:extLst>
      <p:ext uri="{BB962C8B-B14F-4D97-AF65-F5344CB8AC3E}">
        <p14:creationId xmlns:p14="http://schemas.microsoft.com/office/powerpoint/2010/main" val="2569532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GB"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3600" b="1" dirty="0">
                <a:latin typeface="Microsoft YaHei" panose="020B0503020204020204" pitchFamily="34" charset="-122"/>
                <a:ea typeface="Microsoft YaHei" panose="020B0503020204020204" pitchFamily="34" charset="-122"/>
              </a:rPr>
              <a:t>模型训练及优化</a:t>
            </a:r>
            <a:endParaRPr lang="zh-CN" altLang="en-US" sz="3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398977"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2" name="Content Placeholder 2">
            <a:extLst>
              <a:ext uri="{FF2B5EF4-FFF2-40B4-BE49-F238E27FC236}">
                <a16:creationId xmlns:a16="http://schemas.microsoft.com/office/drawing/2014/main" id="{4004CC0D-83B2-A672-90B0-CB41BF1D5E0B}"/>
              </a:ext>
            </a:extLst>
          </p:cNvPr>
          <p:cNvSpPr txBox="1">
            <a:spLocks/>
          </p:cNvSpPr>
          <p:nvPr/>
        </p:nvSpPr>
        <p:spPr>
          <a:xfrm>
            <a:off x="531247" y="934733"/>
            <a:ext cx="10642957" cy="3352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20000"/>
              </a:lnSpc>
            </a:pPr>
            <a:r>
              <a:rPr lang="zh-CN" altLang="en-US" sz="2000" dirty="0">
                <a:latin typeface="Microsoft YaHei" panose="020B0503020204020204" pitchFamily="34" charset="-122"/>
                <a:ea typeface="Microsoft YaHei" panose="020B0503020204020204" pitchFamily="34" charset="-122"/>
              </a:rPr>
              <a:t>与华为</a:t>
            </a:r>
            <a:r>
              <a:rPr lang="en-US" altLang="zh-CN" sz="2000" dirty="0" err="1">
                <a:latin typeface="Microsoft YaHei" panose="020B0503020204020204" pitchFamily="34" charset="-122"/>
                <a:ea typeface="Microsoft YaHei" panose="020B0503020204020204" pitchFamily="34" charset="-122"/>
              </a:rPr>
              <a:t>Mindspore</a:t>
            </a:r>
            <a:r>
              <a:rPr lang="zh-CN" altLang="en-US" sz="2000" dirty="0">
                <a:latin typeface="Microsoft YaHei" panose="020B0503020204020204" pitchFamily="34" charset="-122"/>
                <a:ea typeface="Microsoft YaHei" panose="020B0503020204020204" pitchFamily="34" charset="-122"/>
              </a:rPr>
              <a:t>团队合作优化</a:t>
            </a:r>
            <a:endParaRPr lang="en-US" altLang="zh-CN" sz="2000" dirty="0">
              <a:latin typeface="Microsoft YaHei" panose="020B0503020204020204" pitchFamily="34" charset="-122"/>
              <a:ea typeface="Microsoft YaHei" panose="020B0503020204020204" pitchFamily="34" charset="-122"/>
            </a:endParaRPr>
          </a:p>
          <a:p>
            <a:pPr lvl="0">
              <a:lnSpc>
                <a:spcPct val="120000"/>
              </a:lnSpc>
            </a:pPr>
            <a:r>
              <a:rPr lang="zh-CN" altLang="en-US" sz="2000" b="1" dirty="0">
                <a:latin typeface="Microsoft YaHei" panose="020B0503020204020204" pitchFamily="34" charset="-122"/>
                <a:ea typeface="Microsoft YaHei" panose="020B0503020204020204" pitchFamily="34" charset="-122"/>
              </a:rPr>
              <a:t>优化策略：</a:t>
            </a:r>
            <a:endParaRPr lang="en-US" altLang="zh-CN" sz="2000" b="1" dirty="0">
              <a:latin typeface="Microsoft YaHei" panose="020B0503020204020204" pitchFamily="34" charset="-122"/>
              <a:ea typeface="Microsoft YaHei" panose="020B0503020204020204" pitchFamily="34" charset="-122"/>
            </a:endParaRPr>
          </a:p>
          <a:p>
            <a:pPr lvl="1">
              <a:lnSpc>
                <a:spcPct val="120000"/>
              </a:lnSpc>
            </a:pPr>
            <a:r>
              <a:rPr lang="zh-CN" altLang="en-US" sz="1800" dirty="0">
                <a:latin typeface="Microsoft YaHei" panose="020B0503020204020204" pitchFamily="34" charset="-122"/>
                <a:ea typeface="Microsoft YaHei" panose="020B0503020204020204" pitchFamily="34" charset="-122"/>
              </a:rPr>
              <a:t>算子融合（</a:t>
            </a:r>
            <a:r>
              <a:rPr lang="en-US" altLang="zh-CN" sz="1800" dirty="0">
                <a:latin typeface="Microsoft YaHei" panose="020B0503020204020204" pitchFamily="34" charset="-122"/>
                <a:ea typeface="Microsoft YaHei" panose="020B0503020204020204" pitchFamily="34" charset="-122"/>
              </a:rPr>
              <a:t>Element-wise</a:t>
            </a:r>
            <a:r>
              <a:rPr lang="zh-CN" altLang="en-US" sz="1800" dirty="0">
                <a:latin typeface="Microsoft YaHei" panose="020B0503020204020204" pitchFamily="34" charset="-122"/>
                <a:ea typeface="Microsoft YaHei" panose="020B0503020204020204" pitchFamily="34" charset="-122"/>
              </a:rPr>
              <a:t>算子计算效率低，</a:t>
            </a:r>
            <a:r>
              <a:rPr lang="en-US" altLang="zh-CN" sz="1800" dirty="0" err="1">
                <a:latin typeface="Microsoft YaHei" panose="020B0503020204020204" pitchFamily="34" charset="-122"/>
                <a:ea typeface="Microsoft YaHei" panose="020B0503020204020204" pitchFamily="34" charset="-122"/>
              </a:rPr>
              <a:t>Layernorm</a:t>
            </a:r>
            <a:r>
              <a:rPr lang="en-US" altLang="zh-CN" sz="1800" dirty="0">
                <a:latin typeface="Microsoft YaHei" panose="020B0503020204020204" pitchFamily="34" charset="-122"/>
                <a:ea typeface="Microsoft YaHei" panose="020B0503020204020204" pitchFamily="34" charset="-122"/>
              </a:rPr>
              <a:t>/Gelu/</a:t>
            </a:r>
            <a:r>
              <a:rPr lang="en-US" altLang="zh-CN" sz="1800" dirty="0" err="1">
                <a:latin typeface="Microsoft YaHei" panose="020B0503020204020204" pitchFamily="34" charset="-122"/>
                <a:ea typeface="Microsoft YaHei" panose="020B0503020204020204" pitchFamily="34" charset="-122"/>
              </a:rPr>
              <a:t>BatchMatmul+Add</a:t>
            </a:r>
            <a:r>
              <a:rPr lang="zh-CN" altLang="en-US" sz="1800" dirty="0">
                <a:latin typeface="Microsoft YaHei" panose="020B0503020204020204" pitchFamily="34" charset="-122"/>
                <a:ea typeface="Microsoft YaHei" panose="020B0503020204020204" pitchFamily="34" charset="-122"/>
              </a:rPr>
              <a:t>）；</a:t>
            </a:r>
            <a:endParaRPr lang="en-US" altLang="zh-CN" sz="1800" dirty="0">
              <a:latin typeface="Microsoft YaHei" panose="020B0503020204020204" pitchFamily="34" charset="-122"/>
              <a:ea typeface="Microsoft YaHei" panose="020B0503020204020204" pitchFamily="34" charset="-122"/>
            </a:endParaRPr>
          </a:p>
          <a:p>
            <a:pPr lvl="1">
              <a:lnSpc>
                <a:spcPct val="120000"/>
              </a:lnSpc>
            </a:pPr>
            <a:r>
              <a:rPr lang="zh-CN" altLang="en-US" sz="1800" dirty="0">
                <a:latin typeface="Microsoft YaHei" panose="020B0503020204020204" pitchFamily="34" charset="-122"/>
                <a:ea typeface="Microsoft YaHei" panose="020B0503020204020204" pitchFamily="34" charset="-122"/>
              </a:rPr>
              <a:t>矩阵乘算子自动搜索出效率最高的计算维度组合；</a:t>
            </a:r>
          </a:p>
        </p:txBody>
      </p:sp>
      <p:pic>
        <p:nvPicPr>
          <p:cNvPr id="4" name="Picture 3">
            <a:extLst>
              <a:ext uri="{FF2B5EF4-FFF2-40B4-BE49-F238E27FC236}">
                <a16:creationId xmlns:a16="http://schemas.microsoft.com/office/drawing/2014/main" id="{E7580833-E569-9637-1359-CE5839AC5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800" y="2643412"/>
            <a:ext cx="9972400" cy="3648439"/>
          </a:xfrm>
          <a:prstGeom prst="rect">
            <a:avLst/>
          </a:prstGeom>
        </p:spPr>
      </p:pic>
      <p:sp>
        <p:nvSpPr>
          <p:cNvPr id="9" name="TextBox 8">
            <a:extLst>
              <a:ext uri="{FF2B5EF4-FFF2-40B4-BE49-F238E27FC236}">
                <a16:creationId xmlns:a16="http://schemas.microsoft.com/office/drawing/2014/main" id="{4078B811-E359-B3D6-8612-A9353A96D9CE}"/>
              </a:ext>
            </a:extLst>
          </p:cNvPr>
          <p:cNvSpPr txBox="1"/>
          <p:nvPr/>
        </p:nvSpPr>
        <p:spPr>
          <a:xfrm>
            <a:off x="2391239" y="6291851"/>
            <a:ext cx="6922971" cy="417358"/>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Transformer</a:t>
            </a:r>
            <a:r>
              <a:rPr lang="zh-CN" altLang="en-US" sz="1800" dirty="0">
                <a:latin typeface="Microsoft YaHei" panose="020B0503020204020204" pitchFamily="34" charset="-122"/>
                <a:ea typeface="Microsoft YaHei" panose="020B0503020204020204" pitchFamily="34" charset="-122"/>
              </a:rPr>
              <a:t>架构中</a:t>
            </a:r>
            <a:r>
              <a:rPr lang="en-US" altLang="zh-CN" sz="1800" dirty="0">
                <a:latin typeface="Microsoft YaHei" panose="020B0503020204020204" pitchFamily="34" charset="-122"/>
                <a:ea typeface="Microsoft YaHei" panose="020B0503020204020204" pitchFamily="34" charset="-122"/>
              </a:rPr>
              <a:t>Element-wise</a:t>
            </a:r>
            <a:r>
              <a:rPr lang="zh-CN" altLang="en-US" sz="1800" dirty="0">
                <a:latin typeface="Microsoft YaHei" panose="020B0503020204020204" pitchFamily="34" charset="-122"/>
                <a:ea typeface="Microsoft YaHei" panose="020B0503020204020204" pitchFamily="34" charset="-122"/>
              </a:rPr>
              <a:t>算子多，影响昇腾</a:t>
            </a:r>
            <a:r>
              <a:rPr lang="en-US" altLang="zh-CN" sz="1800" dirty="0">
                <a:latin typeface="Microsoft YaHei" panose="020B0503020204020204" pitchFamily="34" charset="-122"/>
                <a:ea typeface="Microsoft YaHei" panose="020B0503020204020204" pitchFamily="34" charset="-122"/>
              </a:rPr>
              <a:t>910</a:t>
            </a:r>
            <a:r>
              <a:rPr lang="zh-CN" altLang="en-US" sz="1800" dirty="0">
                <a:latin typeface="Microsoft YaHei" panose="020B0503020204020204" pitchFamily="34" charset="-122"/>
                <a:ea typeface="Microsoft YaHei" panose="020B0503020204020204" pitchFamily="34" charset="-122"/>
              </a:rPr>
              <a:t>计算效率</a:t>
            </a:r>
            <a:endParaRPr lang="en-US" dirty="0"/>
          </a:p>
        </p:txBody>
      </p:sp>
    </p:spTree>
    <p:extLst>
      <p:ext uri="{BB962C8B-B14F-4D97-AF65-F5344CB8AC3E}">
        <p14:creationId xmlns:p14="http://schemas.microsoft.com/office/powerpoint/2010/main" val="532556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GB"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3600" b="1" dirty="0">
                <a:latin typeface="Microsoft YaHei" panose="020B0503020204020204" pitchFamily="34" charset="-122"/>
                <a:ea typeface="Microsoft YaHei" panose="020B0503020204020204" pitchFamily="34" charset="-122"/>
              </a:rPr>
              <a:t>模型训练及优化</a:t>
            </a:r>
            <a:endParaRPr lang="zh-CN" altLang="en-US" sz="3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398977"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2" name="Content Placeholder 2">
            <a:extLst>
              <a:ext uri="{FF2B5EF4-FFF2-40B4-BE49-F238E27FC236}">
                <a16:creationId xmlns:a16="http://schemas.microsoft.com/office/drawing/2014/main" id="{4004CC0D-83B2-A672-90B0-CB41BF1D5E0B}"/>
              </a:ext>
            </a:extLst>
          </p:cNvPr>
          <p:cNvSpPr txBox="1">
            <a:spLocks/>
          </p:cNvSpPr>
          <p:nvPr/>
        </p:nvSpPr>
        <p:spPr>
          <a:xfrm>
            <a:off x="531247" y="934733"/>
            <a:ext cx="10642957" cy="3352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20000"/>
              </a:lnSpc>
            </a:pPr>
            <a:r>
              <a:rPr lang="zh-CN" altLang="en-US" sz="2000" b="1" dirty="0">
                <a:latin typeface="Microsoft YaHei" panose="020B0503020204020204" pitchFamily="34" charset="-122"/>
                <a:ea typeface="Microsoft YaHei" panose="020B0503020204020204" pitchFamily="34" charset="-122"/>
              </a:rPr>
              <a:t>性能提升：</a:t>
            </a:r>
            <a:endParaRPr lang="en-US" altLang="zh-CN" sz="2000" b="1" dirty="0">
              <a:latin typeface="Microsoft YaHei" panose="020B0503020204020204" pitchFamily="34" charset="-122"/>
              <a:ea typeface="Microsoft YaHei" panose="020B0503020204020204" pitchFamily="34" charset="-122"/>
            </a:endParaRPr>
          </a:p>
          <a:p>
            <a:pPr lvl="1">
              <a:lnSpc>
                <a:spcPct val="120000"/>
              </a:lnSpc>
            </a:pPr>
            <a:r>
              <a:rPr lang="zh-CN" altLang="en-US" sz="2000" dirty="0">
                <a:latin typeface="Microsoft YaHei" panose="020B0503020204020204" pitchFamily="34" charset="-122"/>
                <a:ea typeface="Microsoft YaHei" panose="020B0503020204020204" pitchFamily="34" charset="-122"/>
              </a:rPr>
              <a:t>单张</a:t>
            </a:r>
            <a:r>
              <a:rPr lang="en-US" altLang="zh-CN" sz="2000" dirty="0">
                <a:latin typeface="Microsoft YaHei" panose="020B0503020204020204" pitchFamily="34" charset="-122"/>
                <a:ea typeface="Microsoft YaHei" panose="020B0503020204020204" pitchFamily="34" charset="-122"/>
              </a:rPr>
              <a:t>Ascend 910</a:t>
            </a:r>
            <a:r>
              <a:rPr lang="zh-CN" altLang="en-US" sz="2000" dirty="0">
                <a:latin typeface="Microsoft YaHei" panose="020B0503020204020204" pitchFamily="34" charset="-122"/>
                <a:ea typeface="Microsoft YaHei" panose="020B0503020204020204" pitchFamily="34" charset="-122"/>
              </a:rPr>
              <a:t>训练效率由</a:t>
            </a:r>
            <a:r>
              <a:rPr lang="en-US" altLang="zh-CN" sz="2000" dirty="0">
                <a:latin typeface="Microsoft YaHei" panose="020B0503020204020204" pitchFamily="34" charset="-122"/>
                <a:ea typeface="Microsoft YaHei" panose="020B0503020204020204" pitchFamily="34" charset="-122"/>
              </a:rPr>
              <a:t>NVIDIA A100</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16.7%</a:t>
            </a:r>
            <a:r>
              <a:rPr lang="zh-CN" altLang="en-US" sz="2000" dirty="0">
                <a:latin typeface="Microsoft YaHei" panose="020B0503020204020204" pitchFamily="34" charset="-122"/>
                <a:ea typeface="Microsoft YaHei" panose="020B0503020204020204" pitchFamily="34" charset="-122"/>
              </a:rPr>
              <a:t>提升至</a:t>
            </a:r>
            <a:r>
              <a:rPr lang="en-US" altLang="zh-CN" sz="2000" b="1" dirty="0">
                <a:latin typeface="Microsoft YaHei" panose="020B0503020204020204" pitchFamily="34" charset="-122"/>
                <a:ea typeface="Microsoft YaHei" panose="020B0503020204020204" pitchFamily="34" charset="-122"/>
              </a:rPr>
              <a:t>43%</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1B54F102-8A31-E2C6-2F7A-77928668C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623" y="1835494"/>
            <a:ext cx="10781270" cy="3978163"/>
          </a:xfrm>
          <a:prstGeom prst="rect">
            <a:avLst/>
          </a:prstGeom>
        </p:spPr>
      </p:pic>
    </p:spTree>
    <p:extLst>
      <p:ext uri="{BB962C8B-B14F-4D97-AF65-F5344CB8AC3E}">
        <p14:creationId xmlns:p14="http://schemas.microsoft.com/office/powerpoint/2010/main" val="1632839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开源的大规模多语言代码生成模型</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766712" y="1287520"/>
            <a:ext cx="11072361" cy="35465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FR" sz="2800" b="1" dirty="0">
                <a:solidFill>
                  <a:schemeClr val="bg2"/>
                </a:solidFill>
                <a:latin typeface="Microsoft YaHei" panose="020B0503020204020204" pitchFamily="34" charset="-122"/>
                <a:ea typeface="Microsoft YaHei" panose="020B0503020204020204" pitchFamily="34" charset="-122"/>
              </a:rPr>
              <a:t>大规模</a:t>
            </a:r>
            <a:r>
              <a:rPr lang="zh-CN" altLang="en-US" sz="2800" b="1" dirty="0">
                <a:solidFill>
                  <a:schemeClr val="bg2"/>
                </a:solidFill>
                <a:latin typeface="Microsoft YaHei" panose="020B0503020204020204" pitchFamily="34" charset="-122"/>
                <a:ea typeface="Microsoft YaHei" panose="020B0503020204020204" pitchFamily="34" charset="-122"/>
              </a:rPr>
              <a:t>代码数据收集</a:t>
            </a:r>
            <a:endParaRPr lang="en-US" altLang="zh-CN" sz="2800" b="1" dirty="0">
              <a:solidFill>
                <a:schemeClr val="bg2"/>
              </a:solidFill>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en-FR" altLang="zh-CN" sz="2800" b="1" dirty="0">
                <a:solidFill>
                  <a:schemeClr val="bg2"/>
                </a:solidFill>
                <a:latin typeface="Microsoft YaHei" panose="020B0503020204020204" pitchFamily="34" charset="-122"/>
                <a:ea typeface="Microsoft YaHei" panose="020B0503020204020204" pitchFamily="34" charset="-122"/>
              </a:rPr>
              <a:t>CodeGeeX</a:t>
            </a:r>
            <a:r>
              <a:rPr lang="zh-CN" altLang="en-US" sz="2800" b="1" dirty="0">
                <a:solidFill>
                  <a:schemeClr val="bg2"/>
                </a:solidFill>
                <a:latin typeface="Microsoft YaHei" panose="020B0503020204020204" pitchFamily="34" charset="-122"/>
                <a:ea typeface="Microsoft YaHei" panose="020B0503020204020204" pitchFamily="34" charset="-122"/>
              </a:rPr>
              <a:t>模型架构</a:t>
            </a:r>
            <a:endParaRPr lang="en-US" altLang="zh-CN" sz="2800" b="1" dirty="0">
              <a:solidFill>
                <a:schemeClr val="bg2"/>
              </a:solidFill>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en-US" altLang="zh-CN" sz="28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模型训练及优化</a:t>
            </a:r>
            <a:endParaRPr lang="en-US" altLang="zh-CN"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800" b="1" dirty="0" err="1">
                <a:latin typeface="Microsoft YaHei" panose="020B0503020204020204" pitchFamily="34" charset="-122"/>
                <a:ea typeface="Microsoft YaHei" panose="020B0503020204020204" pitchFamily="34" charset="-122"/>
              </a:rPr>
              <a:t>CodeGeeX</a:t>
            </a:r>
            <a:r>
              <a:rPr lang="zh-CN" altLang="en-US" sz="2800" b="1" dirty="0">
                <a:latin typeface="Microsoft YaHei" panose="020B0503020204020204" pitchFamily="34" charset="-122"/>
                <a:ea typeface="Microsoft YaHei" panose="020B0503020204020204" pitchFamily="34" charset="-122"/>
              </a:rPr>
              <a:t>模型评估</a:t>
            </a:r>
            <a:endParaRPr lang="en-US" altLang="zh-CN" sz="28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0" lang="zh-CN" altLang="en-FR"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如何</a:t>
            </a:r>
            <a:r>
              <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正确评估代码生成的性能？</a:t>
            </a:r>
            <a:endParaRPr kumimoji="0"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0" lang="en-GB" altLang="zh-CN" sz="20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HumanEval</a:t>
            </a:r>
            <a:r>
              <a:rPr kumimoji="0" lang="en-GB"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-X: </a:t>
            </a:r>
            <a:r>
              <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新的多语言代码生成基准</a:t>
            </a:r>
            <a:endParaRPr lang="en-US" altLang="zh-CN" sz="28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9556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0" y="-38043"/>
            <a:ext cx="11212051" cy="1325563"/>
          </a:xfrm>
        </p:spPr>
        <p:txBody>
          <a:bodyPr>
            <a:normAutofit/>
          </a:bodyPr>
          <a:lstStyle/>
          <a:p>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背景：自动代码生成</a:t>
            </a:r>
            <a:endParaRPr 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Rounded Rectangle 2">
            <a:extLst>
              <a:ext uri="{FF2B5EF4-FFF2-40B4-BE49-F238E27FC236}">
                <a16:creationId xmlns:a16="http://schemas.microsoft.com/office/drawing/2014/main" id="{33BFC412-BC31-1F2D-D71A-D7A580779E66}"/>
              </a:ext>
            </a:extLst>
          </p:cNvPr>
          <p:cNvSpPr/>
          <p:nvPr/>
        </p:nvSpPr>
        <p:spPr>
          <a:xfrm>
            <a:off x="3407578" y="1626226"/>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任务</a:t>
            </a:r>
            <a:endParaRPr lang="en-US"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6C50625-11CA-F66D-A7E6-2B71E7DC42A9}"/>
              </a:ext>
            </a:extLst>
          </p:cNvPr>
          <p:cNvSpPr txBox="1"/>
          <p:nvPr/>
        </p:nvSpPr>
        <p:spPr>
          <a:xfrm>
            <a:off x="741671" y="1645819"/>
            <a:ext cx="2400016" cy="525657"/>
          </a:xfrm>
          <a:prstGeom prst="rect">
            <a:avLst/>
          </a:prstGeom>
          <a:noFill/>
        </p:spPr>
        <p:txBody>
          <a:bodyPr wrap="none" rtlCol="0">
            <a:spAutoFit/>
          </a:bodyPr>
          <a:lstStyle/>
          <a:p>
            <a:r>
              <a:rPr lang="en-US" altLang="zh-CN" sz="2400" b="1" dirty="0"/>
              <a:t>1.</a:t>
            </a:r>
            <a:r>
              <a:rPr lang="zh-CN" altLang="en-US" sz="2400" b="1" dirty="0"/>
              <a:t> </a:t>
            </a:r>
            <a:r>
              <a:rPr lang="en-US" sz="2400" b="1" dirty="0" err="1"/>
              <a:t>一般编程过程</a:t>
            </a:r>
            <a:endParaRPr lang="en-US" sz="2400" b="1" dirty="0"/>
          </a:p>
        </p:txBody>
      </p:sp>
      <p:sp>
        <p:nvSpPr>
          <p:cNvPr id="6" name="TextBox 5">
            <a:extLst>
              <a:ext uri="{FF2B5EF4-FFF2-40B4-BE49-F238E27FC236}">
                <a16:creationId xmlns:a16="http://schemas.microsoft.com/office/drawing/2014/main" id="{8AA999C5-C0E0-1123-B741-18C2DCDD1FCF}"/>
              </a:ext>
            </a:extLst>
          </p:cNvPr>
          <p:cNvSpPr txBox="1"/>
          <p:nvPr/>
        </p:nvSpPr>
        <p:spPr>
          <a:xfrm>
            <a:off x="405910" y="3229869"/>
            <a:ext cx="2733441" cy="525657"/>
          </a:xfrm>
          <a:prstGeom prst="rect">
            <a:avLst/>
          </a:prstGeom>
          <a:noFill/>
        </p:spPr>
        <p:txBody>
          <a:bodyPr wrap="none" rtlCol="0">
            <a:spAutoFit/>
          </a:bodyPr>
          <a:lstStyle/>
          <a:p>
            <a:r>
              <a:rPr lang="en-US" altLang="zh-CN" sz="2400" b="1" dirty="0"/>
              <a:t>2.</a:t>
            </a:r>
            <a:r>
              <a:rPr lang="zh-CN" altLang="en-US" sz="2400" b="1" dirty="0"/>
              <a:t> </a:t>
            </a:r>
            <a:r>
              <a:rPr lang="en-US" sz="2400" b="1" dirty="0" err="1"/>
              <a:t>AI辅助编程过程</a:t>
            </a:r>
            <a:endParaRPr lang="en-US" sz="2400" b="1" dirty="0"/>
          </a:p>
        </p:txBody>
      </p:sp>
      <p:sp>
        <p:nvSpPr>
          <p:cNvPr id="7" name="TextBox 6">
            <a:extLst>
              <a:ext uri="{FF2B5EF4-FFF2-40B4-BE49-F238E27FC236}">
                <a16:creationId xmlns:a16="http://schemas.microsoft.com/office/drawing/2014/main" id="{08D80E6A-B6DC-D2FD-968F-C0C3DA006581}"/>
              </a:ext>
            </a:extLst>
          </p:cNvPr>
          <p:cNvSpPr txBox="1"/>
          <p:nvPr/>
        </p:nvSpPr>
        <p:spPr>
          <a:xfrm>
            <a:off x="405910" y="5468603"/>
            <a:ext cx="2733441" cy="525657"/>
          </a:xfrm>
          <a:prstGeom prst="rect">
            <a:avLst/>
          </a:prstGeom>
          <a:noFill/>
        </p:spPr>
        <p:txBody>
          <a:bodyPr wrap="none" rtlCol="0">
            <a:spAutoFit/>
          </a:bodyPr>
          <a:lstStyle/>
          <a:p>
            <a:r>
              <a:rPr lang="en-US" altLang="zh-CN" sz="2400" b="1" dirty="0"/>
              <a:t>3.</a:t>
            </a:r>
            <a:r>
              <a:rPr lang="zh-CN" altLang="en-US" sz="2400" b="1" dirty="0"/>
              <a:t> </a:t>
            </a:r>
            <a:r>
              <a:rPr lang="en-US" sz="2400" b="1" dirty="0" err="1"/>
              <a:t>AI自动编程过程</a:t>
            </a:r>
            <a:endParaRPr lang="en-US" sz="2400" b="1" dirty="0"/>
          </a:p>
        </p:txBody>
      </p:sp>
      <p:sp>
        <p:nvSpPr>
          <p:cNvPr id="10" name="Rounded Rectangle 9">
            <a:extLst>
              <a:ext uri="{FF2B5EF4-FFF2-40B4-BE49-F238E27FC236}">
                <a16:creationId xmlns:a16="http://schemas.microsoft.com/office/drawing/2014/main" id="{58F48AF5-DD45-D55D-8A51-4AD95B48C740}"/>
              </a:ext>
            </a:extLst>
          </p:cNvPr>
          <p:cNvSpPr/>
          <p:nvPr/>
        </p:nvSpPr>
        <p:spPr>
          <a:xfrm>
            <a:off x="5053052" y="1621373"/>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程序员</a:t>
            </a:r>
            <a:endParaRPr lang="en-US" sz="2000" dirty="0">
              <a:latin typeface="Microsoft YaHei" panose="020B0503020204020204" pitchFamily="34" charset="-122"/>
              <a:ea typeface="Microsoft YaHei" panose="020B0503020204020204" pitchFamily="34" charset="-122"/>
            </a:endParaRPr>
          </a:p>
        </p:txBody>
      </p:sp>
      <p:cxnSp>
        <p:nvCxnSpPr>
          <p:cNvPr id="12" name="Straight Arrow Connector 11">
            <a:extLst>
              <a:ext uri="{FF2B5EF4-FFF2-40B4-BE49-F238E27FC236}">
                <a16:creationId xmlns:a16="http://schemas.microsoft.com/office/drawing/2014/main" id="{27209FC3-83C5-D6E1-A195-7BC44C11312D}"/>
              </a:ext>
            </a:extLst>
          </p:cNvPr>
          <p:cNvCxnSpPr>
            <a:cxnSpLocks/>
            <a:stCxn id="3" idx="3"/>
            <a:endCxn id="10" idx="1"/>
          </p:cNvCxnSpPr>
          <p:nvPr/>
        </p:nvCxnSpPr>
        <p:spPr>
          <a:xfrm flipV="1">
            <a:off x="4604201" y="1895212"/>
            <a:ext cx="448851" cy="4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A923F1-6741-83B3-F448-CFFF58D6975D}"/>
              </a:ext>
            </a:extLst>
          </p:cNvPr>
          <p:cNvCxnSpPr>
            <a:cxnSpLocks/>
            <a:stCxn id="10" idx="3"/>
            <a:endCxn id="16" idx="1"/>
          </p:cNvCxnSpPr>
          <p:nvPr/>
        </p:nvCxnSpPr>
        <p:spPr>
          <a:xfrm flipV="1">
            <a:off x="6249675" y="1890357"/>
            <a:ext cx="448851" cy="48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02B21B7A-50C7-8593-1314-14DD6464507D}"/>
              </a:ext>
            </a:extLst>
          </p:cNvPr>
          <p:cNvSpPr/>
          <p:nvPr/>
        </p:nvSpPr>
        <p:spPr>
          <a:xfrm>
            <a:off x="6698526" y="1616518"/>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代码</a:t>
            </a:r>
            <a:endParaRPr lang="en-US" sz="2000" dirty="0">
              <a:latin typeface="Microsoft YaHei" panose="020B0503020204020204" pitchFamily="34" charset="-122"/>
              <a:ea typeface="Microsoft YaHei" panose="020B0503020204020204" pitchFamily="34" charset="-122"/>
            </a:endParaRPr>
          </a:p>
        </p:txBody>
      </p:sp>
      <p:sp>
        <p:nvSpPr>
          <p:cNvPr id="18" name="Rounded Rectangle 17">
            <a:extLst>
              <a:ext uri="{FF2B5EF4-FFF2-40B4-BE49-F238E27FC236}">
                <a16:creationId xmlns:a16="http://schemas.microsoft.com/office/drawing/2014/main" id="{F5DA113C-A4A5-F7B1-5078-189E61F20042}"/>
              </a:ext>
            </a:extLst>
          </p:cNvPr>
          <p:cNvSpPr/>
          <p:nvPr/>
        </p:nvSpPr>
        <p:spPr>
          <a:xfrm>
            <a:off x="8344000" y="1616516"/>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编译器</a:t>
            </a:r>
            <a:endParaRPr lang="en-US" sz="2000" dirty="0">
              <a:latin typeface="Microsoft YaHei" panose="020B0503020204020204" pitchFamily="34" charset="-122"/>
              <a:ea typeface="Microsoft YaHei" panose="020B0503020204020204" pitchFamily="34" charset="-122"/>
            </a:endParaRPr>
          </a:p>
        </p:txBody>
      </p:sp>
      <p:cxnSp>
        <p:nvCxnSpPr>
          <p:cNvPr id="22" name="Straight Arrow Connector 21">
            <a:extLst>
              <a:ext uri="{FF2B5EF4-FFF2-40B4-BE49-F238E27FC236}">
                <a16:creationId xmlns:a16="http://schemas.microsoft.com/office/drawing/2014/main" id="{BE6E679C-D83C-9B66-F7DB-C4C225B3E20B}"/>
              </a:ext>
            </a:extLst>
          </p:cNvPr>
          <p:cNvCxnSpPr>
            <a:cxnSpLocks/>
            <a:stCxn id="16" idx="3"/>
            <a:endCxn id="18" idx="1"/>
          </p:cNvCxnSpPr>
          <p:nvPr/>
        </p:nvCxnSpPr>
        <p:spPr>
          <a:xfrm flipV="1">
            <a:off x="7895149" y="1890355"/>
            <a:ext cx="448851"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8D92539C-A9C6-55F3-86A9-9E951A82A0BB}"/>
              </a:ext>
            </a:extLst>
          </p:cNvPr>
          <p:cNvSpPr/>
          <p:nvPr/>
        </p:nvSpPr>
        <p:spPr>
          <a:xfrm>
            <a:off x="9989474" y="1623799"/>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结果</a:t>
            </a:r>
            <a:endParaRPr lang="en-US" sz="2000" dirty="0">
              <a:latin typeface="Microsoft YaHei" panose="020B0503020204020204" pitchFamily="34" charset="-122"/>
              <a:ea typeface="Microsoft YaHei" panose="020B0503020204020204" pitchFamily="34" charset="-122"/>
            </a:endParaRPr>
          </a:p>
        </p:txBody>
      </p:sp>
      <p:cxnSp>
        <p:nvCxnSpPr>
          <p:cNvPr id="27" name="Straight Arrow Connector 26">
            <a:extLst>
              <a:ext uri="{FF2B5EF4-FFF2-40B4-BE49-F238E27FC236}">
                <a16:creationId xmlns:a16="http://schemas.microsoft.com/office/drawing/2014/main" id="{B49FA0B4-F50F-3AAB-5B97-9BC24E9F39AC}"/>
              </a:ext>
            </a:extLst>
          </p:cNvPr>
          <p:cNvCxnSpPr>
            <a:cxnSpLocks/>
            <a:stCxn id="18" idx="3"/>
            <a:endCxn id="25" idx="1"/>
          </p:cNvCxnSpPr>
          <p:nvPr/>
        </p:nvCxnSpPr>
        <p:spPr>
          <a:xfrm>
            <a:off x="9540623" y="1890355"/>
            <a:ext cx="448851" cy="7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589022-645E-B99A-7004-494900FD6505}"/>
              </a:ext>
            </a:extLst>
          </p:cNvPr>
          <p:cNvSpPr txBox="1"/>
          <p:nvPr/>
        </p:nvSpPr>
        <p:spPr>
          <a:xfrm>
            <a:off x="5920103" y="1148461"/>
            <a:ext cx="1107996" cy="417358"/>
          </a:xfrm>
          <a:prstGeom prst="rect">
            <a:avLst/>
          </a:prstGeom>
          <a:noFill/>
        </p:spPr>
        <p:txBody>
          <a:bodyPr wrap="none" rtlCol="0">
            <a:spAutoFit/>
          </a:bodyPr>
          <a:lstStyle/>
          <a:p>
            <a:r>
              <a:rPr lang="en-US" dirty="0" err="1">
                <a:latin typeface="Microsoft YaHei" panose="020B0503020204020204" pitchFamily="34" charset="-122"/>
                <a:ea typeface="Microsoft YaHei" panose="020B0503020204020204" pitchFamily="34" charset="-122"/>
              </a:rPr>
              <a:t>手动编写</a:t>
            </a:r>
            <a:endParaRPr lang="en-US" dirty="0">
              <a:latin typeface="Microsoft YaHei" panose="020B0503020204020204" pitchFamily="34" charset="-122"/>
              <a:ea typeface="Microsoft YaHei" panose="020B0503020204020204" pitchFamily="34" charset="-122"/>
            </a:endParaRPr>
          </a:p>
        </p:txBody>
      </p:sp>
      <p:sp>
        <p:nvSpPr>
          <p:cNvPr id="32" name="Rounded Rectangle 31">
            <a:extLst>
              <a:ext uri="{FF2B5EF4-FFF2-40B4-BE49-F238E27FC236}">
                <a16:creationId xmlns:a16="http://schemas.microsoft.com/office/drawing/2014/main" id="{70FF2FE8-787F-297E-FA24-68A15FF3ADE5}"/>
              </a:ext>
            </a:extLst>
          </p:cNvPr>
          <p:cNvSpPr/>
          <p:nvPr/>
        </p:nvSpPr>
        <p:spPr>
          <a:xfrm>
            <a:off x="3407578" y="3210276"/>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任务</a:t>
            </a:r>
            <a:endParaRPr lang="en-US" sz="2000" dirty="0">
              <a:latin typeface="Microsoft YaHei" panose="020B0503020204020204" pitchFamily="34" charset="-122"/>
              <a:ea typeface="Microsoft YaHei" panose="020B0503020204020204" pitchFamily="34" charset="-122"/>
            </a:endParaRPr>
          </a:p>
        </p:txBody>
      </p:sp>
      <p:sp>
        <p:nvSpPr>
          <p:cNvPr id="33" name="Rounded Rectangle 32">
            <a:extLst>
              <a:ext uri="{FF2B5EF4-FFF2-40B4-BE49-F238E27FC236}">
                <a16:creationId xmlns:a16="http://schemas.microsoft.com/office/drawing/2014/main" id="{34C47DFF-A8A4-3030-AF42-31A5BACE497A}"/>
              </a:ext>
            </a:extLst>
          </p:cNvPr>
          <p:cNvSpPr/>
          <p:nvPr/>
        </p:nvSpPr>
        <p:spPr>
          <a:xfrm>
            <a:off x="5053052" y="3205423"/>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程序员</a:t>
            </a:r>
            <a:endParaRPr lang="en-US" sz="2000" dirty="0">
              <a:latin typeface="Microsoft YaHei" panose="020B0503020204020204" pitchFamily="34" charset="-122"/>
              <a:ea typeface="Microsoft YaHei" panose="020B0503020204020204" pitchFamily="34" charset="-122"/>
            </a:endParaRPr>
          </a:p>
        </p:txBody>
      </p:sp>
      <p:cxnSp>
        <p:nvCxnSpPr>
          <p:cNvPr id="42" name="Straight Arrow Connector 41">
            <a:extLst>
              <a:ext uri="{FF2B5EF4-FFF2-40B4-BE49-F238E27FC236}">
                <a16:creationId xmlns:a16="http://schemas.microsoft.com/office/drawing/2014/main" id="{941A82B0-FBC1-A735-91FF-65E7E2320085}"/>
              </a:ext>
            </a:extLst>
          </p:cNvPr>
          <p:cNvCxnSpPr>
            <a:cxnSpLocks/>
            <a:stCxn id="32" idx="3"/>
            <a:endCxn id="33" idx="1"/>
          </p:cNvCxnSpPr>
          <p:nvPr/>
        </p:nvCxnSpPr>
        <p:spPr>
          <a:xfrm flipV="1">
            <a:off x="4604201" y="3479262"/>
            <a:ext cx="448851" cy="4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A0807B-826A-6FCC-47AC-B82C66617536}"/>
              </a:ext>
            </a:extLst>
          </p:cNvPr>
          <p:cNvCxnSpPr>
            <a:cxnSpLocks/>
            <a:stCxn id="33" idx="2"/>
            <a:endCxn id="63" idx="0"/>
          </p:cNvCxnSpPr>
          <p:nvPr/>
        </p:nvCxnSpPr>
        <p:spPr>
          <a:xfrm rot="5400000">
            <a:off x="5317516" y="3767400"/>
            <a:ext cx="348148" cy="319548"/>
          </a:xfrm>
          <a:prstGeom prst="curved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FCDB87B7-37F6-BDFA-394E-3EAB48281AAE}"/>
              </a:ext>
            </a:extLst>
          </p:cNvPr>
          <p:cNvSpPr/>
          <p:nvPr/>
        </p:nvSpPr>
        <p:spPr>
          <a:xfrm>
            <a:off x="6698526" y="3200568"/>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代码</a:t>
            </a:r>
            <a:endParaRPr lang="en-US" sz="2000" dirty="0">
              <a:latin typeface="Microsoft YaHei" panose="020B0503020204020204" pitchFamily="34" charset="-122"/>
              <a:ea typeface="Microsoft YaHei" panose="020B0503020204020204" pitchFamily="34" charset="-122"/>
            </a:endParaRPr>
          </a:p>
        </p:txBody>
      </p:sp>
      <p:sp>
        <p:nvSpPr>
          <p:cNvPr id="45" name="Rounded Rectangle 44">
            <a:extLst>
              <a:ext uri="{FF2B5EF4-FFF2-40B4-BE49-F238E27FC236}">
                <a16:creationId xmlns:a16="http://schemas.microsoft.com/office/drawing/2014/main" id="{AAEF2894-EB37-5AD8-976C-D01936A4BA01}"/>
              </a:ext>
            </a:extLst>
          </p:cNvPr>
          <p:cNvSpPr/>
          <p:nvPr/>
        </p:nvSpPr>
        <p:spPr>
          <a:xfrm>
            <a:off x="8344000" y="3200566"/>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编译器</a:t>
            </a:r>
            <a:endParaRPr lang="en-US" sz="2000" dirty="0">
              <a:latin typeface="Microsoft YaHei" panose="020B0503020204020204" pitchFamily="34" charset="-122"/>
              <a:ea typeface="Microsoft YaHei" panose="020B0503020204020204" pitchFamily="34" charset="-122"/>
            </a:endParaRPr>
          </a:p>
        </p:txBody>
      </p:sp>
      <p:cxnSp>
        <p:nvCxnSpPr>
          <p:cNvPr id="47" name="Straight Arrow Connector 46">
            <a:extLst>
              <a:ext uri="{FF2B5EF4-FFF2-40B4-BE49-F238E27FC236}">
                <a16:creationId xmlns:a16="http://schemas.microsoft.com/office/drawing/2014/main" id="{F95F9FE8-7375-0BCA-701A-DC4969B0B8F2}"/>
              </a:ext>
            </a:extLst>
          </p:cNvPr>
          <p:cNvCxnSpPr>
            <a:cxnSpLocks/>
            <a:stCxn id="44" idx="3"/>
            <a:endCxn id="45" idx="1"/>
          </p:cNvCxnSpPr>
          <p:nvPr/>
        </p:nvCxnSpPr>
        <p:spPr>
          <a:xfrm flipV="1">
            <a:off x="7895149" y="3474405"/>
            <a:ext cx="448851"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AB4CB3EE-31F8-4552-63C4-37DE76617B6D}"/>
              </a:ext>
            </a:extLst>
          </p:cNvPr>
          <p:cNvSpPr/>
          <p:nvPr/>
        </p:nvSpPr>
        <p:spPr>
          <a:xfrm>
            <a:off x="9989474" y="3207849"/>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结果</a:t>
            </a:r>
            <a:endParaRPr lang="en-US" sz="2000" dirty="0">
              <a:latin typeface="Microsoft YaHei" panose="020B0503020204020204" pitchFamily="34" charset="-122"/>
              <a:ea typeface="Microsoft YaHei" panose="020B0503020204020204" pitchFamily="34" charset="-122"/>
            </a:endParaRPr>
          </a:p>
        </p:txBody>
      </p:sp>
      <p:cxnSp>
        <p:nvCxnSpPr>
          <p:cNvPr id="50" name="Straight Arrow Connector 49">
            <a:extLst>
              <a:ext uri="{FF2B5EF4-FFF2-40B4-BE49-F238E27FC236}">
                <a16:creationId xmlns:a16="http://schemas.microsoft.com/office/drawing/2014/main" id="{B7504FD7-F3A5-3A5A-F820-C8630B20F01A}"/>
              </a:ext>
            </a:extLst>
          </p:cNvPr>
          <p:cNvCxnSpPr>
            <a:cxnSpLocks/>
            <a:stCxn id="45" idx="3"/>
            <a:endCxn id="48" idx="1"/>
          </p:cNvCxnSpPr>
          <p:nvPr/>
        </p:nvCxnSpPr>
        <p:spPr>
          <a:xfrm>
            <a:off x="9540623" y="3474405"/>
            <a:ext cx="448851" cy="7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C7FB438-82AB-9DAF-CCA0-C07295F74F1C}"/>
              </a:ext>
            </a:extLst>
          </p:cNvPr>
          <p:cNvSpPr txBox="1"/>
          <p:nvPr/>
        </p:nvSpPr>
        <p:spPr>
          <a:xfrm>
            <a:off x="5920103" y="2766918"/>
            <a:ext cx="1107996" cy="417358"/>
          </a:xfrm>
          <a:prstGeom prst="rect">
            <a:avLst/>
          </a:prstGeom>
          <a:noFill/>
        </p:spPr>
        <p:txBody>
          <a:bodyPr wrap="none" rtlCol="0">
            <a:spAutoFit/>
          </a:bodyPr>
          <a:lstStyle/>
          <a:p>
            <a:r>
              <a:rPr lang="en-US" dirty="0" err="1">
                <a:latin typeface="Microsoft YaHei" panose="020B0503020204020204" pitchFamily="34" charset="-122"/>
                <a:ea typeface="Microsoft YaHei" panose="020B0503020204020204" pitchFamily="34" charset="-122"/>
              </a:rPr>
              <a:t>手动编写</a:t>
            </a:r>
            <a:endParaRPr lang="en-US" dirty="0">
              <a:latin typeface="Microsoft YaHei" panose="020B0503020204020204" pitchFamily="34" charset="-122"/>
              <a:ea typeface="Microsoft YaHei" panose="020B0503020204020204" pitchFamily="34" charset="-122"/>
            </a:endParaRPr>
          </a:p>
        </p:txBody>
      </p:sp>
      <p:sp>
        <p:nvSpPr>
          <p:cNvPr id="63" name="Rounded Rectangle 62">
            <a:extLst>
              <a:ext uri="{FF2B5EF4-FFF2-40B4-BE49-F238E27FC236}">
                <a16:creationId xmlns:a16="http://schemas.microsoft.com/office/drawing/2014/main" id="{FEA771FD-941B-5D44-2E00-F6A27AA93897}"/>
              </a:ext>
            </a:extLst>
          </p:cNvPr>
          <p:cNvSpPr/>
          <p:nvPr/>
        </p:nvSpPr>
        <p:spPr>
          <a:xfrm>
            <a:off x="4413957" y="4101248"/>
            <a:ext cx="1835718" cy="54767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latin typeface="Microsoft YaHei" panose="020B0503020204020204" pitchFamily="34" charset="-122"/>
                <a:ea typeface="Microsoft YaHei" panose="020B0503020204020204" pitchFamily="34" charset="-122"/>
              </a:rPr>
              <a:t>自然语言</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代码</a:t>
            </a:r>
            <a:endParaRPr lang="en-US" dirty="0">
              <a:latin typeface="Microsoft YaHei" panose="020B0503020204020204" pitchFamily="34" charset="-122"/>
              <a:ea typeface="Microsoft YaHei" panose="020B0503020204020204" pitchFamily="34" charset="-122"/>
            </a:endParaRPr>
          </a:p>
        </p:txBody>
      </p:sp>
      <p:cxnSp>
        <p:nvCxnSpPr>
          <p:cNvPr id="12311" name="Straight Arrow Connector 42">
            <a:extLst>
              <a:ext uri="{FF2B5EF4-FFF2-40B4-BE49-F238E27FC236}">
                <a16:creationId xmlns:a16="http://schemas.microsoft.com/office/drawing/2014/main" id="{3C566482-C72C-B0CF-6054-8C4152100DEA}"/>
              </a:ext>
            </a:extLst>
          </p:cNvPr>
          <p:cNvCxnSpPr>
            <a:cxnSpLocks/>
            <a:stCxn id="33" idx="3"/>
            <a:endCxn id="44" idx="1"/>
          </p:cNvCxnSpPr>
          <p:nvPr/>
        </p:nvCxnSpPr>
        <p:spPr>
          <a:xfrm flipV="1">
            <a:off x="6249675" y="3474407"/>
            <a:ext cx="448851" cy="4855"/>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315" name="Straight Arrow Connector 42">
            <a:extLst>
              <a:ext uri="{FF2B5EF4-FFF2-40B4-BE49-F238E27FC236}">
                <a16:creationId xmlns:a16="http://schemas.microsoft.com/office/drawing/2014/main" id="{10952828-76AB-A1B6-259D-54B2A163C8C8}"/>
              </a:ext>
            </a:extLst>
          </p:cNvPr>
          <p:cNvCxnSpPr>
            <a:cxnSpLocks/>
            <a:stCxn id="63" idx="3"/>
            <a:endCxn id="12319" idx="1"/>
          </p:cNvCxnSpPr>
          <p:nvPr/>
        </p:nvCxnSpPr>
        <p:spPr>
          <a:xfrm flipV="1">
            <a:off x="6249675" y="4375086"/>
            <a:ext cx="448849" cy="1"/>
          </a:xfrm>
          <a:prstGeom prst="curved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319" name="Rounded Rectangle 12318">
            <a:extLst>
              <a:ext uri="{FF2B5EF4-FFF2-40B4-BE49-F238E27FC236}">
                <a16:creationId xmlns:a16="http://schemas.microsoft.com/office/drawing/2014/main" id="{4F33B1E6-F159-9128-F0DD-5296F5802787}"/>
              </a:ext>
            </a:extLst>
          </p:cNvPr>
          <p:cNvSpPr/>
          <p:nvPr/>
        </p:nvSpPr>
        <p:spPr>
          <a:xfrm>
            <a:off x="6698524" y="4101247"/>
            <a:ext cx="1196623" cy="54767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latin typeface="Microsoft YaHei" panose="020B0503020204020204" pitchFamily="34" charset="-122"/>
                <a:ea typeface="Microsoft YaHei" panose="020B0503020204020204" pitchFamily="34" charset="-122"/>
              </a:rPr>
              <a:t>神经网络</a:t>
            </a:r>
            <a:endParaRPr lang="en-US" dirty="0">
              <a:latin typeface="Microsoft YaHei" panose="020B0503020204020204" pitchFamily="34" charset="-122"/>
              <a:ea typeface="Microsoft YaHei" panose="020B0503020204020204" pitchFamily="34" charset="-122"/>
            </a:endParaRPr>
          </a:p>
        </p:txBody>
      </p:sp>
      <p:cxnSp>
        <p:nvCxnSpPr>
          <p:cNvPr id="12323" name="Straight Arrow Connector 42">
            <a:extLst>
              <a:ext uri="{FF2B5EF4-FFF2-40B4-BE49-F238E27FC236}">
                <a16:creationId xmlns:a16="http://schemas.microsoft.com/office/drawing/2014/main" id="{D09A3A44-9FA7-6D25-F95F-A0A3769183B8}"/>
              </a:ext>
            </a:extLst>
          </p:cNvPr>
          <p:cNvCxnSpPr>
            <a:cxnSpLocks/>
            <a:stCxn id="12319" idx="0"/>
          </p:cNvCxnSpPr>
          <p:nvPr/>
        </p:nvCxnSpPr>
        <p:spPr>
          <a:xfrm rot="16200000" flipV="1">
            <a:off x="7101686" y="3906097"/>
            <a:ext cx="390299" cy="2"/>
          </a:xfrm>
          <a:prstGeom prst="curved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327" name="TextBox 12326">
            <a:extLst>
              <a:ext uri="{FF2B5EF4-FFF2-40B4-BE49-F238E27FC236}">
                <a16:creationId xmlns:a16="http://schemas.microsoft.com/office/drawing/2014/main" id="{4B2A43AB-910E-6AE4-C958-913C28CEB2D0}"/>
              </a:ext>
            </a:extLst>
          </p:cNvPr>
          <p:cNvSpPr txBox="1"/>
          <p:nvPr/>
        </p:nvSpPr>
        <p:spPr>
          <a:xfrm>
            <a:off x="5889683" y="3719325"/>
            <a:ext cx="1107996" cy="417358"/>
          </a:xfrm>
          <a:prstGeom prst="rect">
            <a:avLst/>
          </a:prstGeom>
          <a:noFill/>
        </p:spPr>
        <p:txBody>
          <a:bodyPr wrap="none" rtlCol="0">
            <a:spAutoFit/>
          </a:bodyPr>
          <a:lstStyle/>
          <a:p>
            <a:r>
              <a:rPr lang="en-US" dirty="0" err="1">
                <a:latin typeface="Microsoft YaHei" panose="020B0503020204020204" pitchFamily="34" charset="-122"/>
                <a:ea typeface="Microsoft YaHei" panose="020B0503020204020204" pitchFamily="34" charset="-122"/>
              </a:rPr>
              <a:t>辅助编写</a:t>
            </a:r>
            <a:endParaRPr lang="en-US" dirty="0">
              <a:latin typeface="Microsoft YaHei" panose="020B0503020204020204" pitchFamily="34" charset="-122"/>
              <a:ea typeface="Microsoft YaHei" panose="020B0503020204020204" pitchFamily="34" charset="-122"/>
            </a:endParaRPr>
          </a:p>
        </p:txBody>
      </p:sp>
      <p:sp>
        <p:nvSpPr>
          <p:cNvPr id="12328" name="Rounded Rectangle 12327">
            <a:extLst>
              <a:ext uri="{FF2B5EF4-FFF2-40B4-BE49-F238E27FC236}">
                <a16:creationId xmlns:a16="http://schemas.microsoft.com/office/drawing/2014/main" id="{BAAA9FE4-51A1-3C92-88A5-443C82B1FA38}"/>
              </a:ext>
            </a:extLst>
          </p:cNvPr>
          <p:cNvSpPr/>
          <p:nvPr/>
        </p:nvSpPr>
        <p:spPr>
          <a:xfrm>
            <a:off x="3393172" y="5449010"/>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任务</a:t>
            </a:r>
            <a:endParaRPr lang="en-US" sz="2000" dirty="0">
              <a:latin typeface="Microsoft YaHei" panose="020B0503020204020204" pitchFamily="34" charset="-122"/>
              <a:ea typeface="Microsoft YaHei" panose="020B0503020204020204" pitchFamily="34" charset="-122"/>
            </a:endParaRPr>
          </a:p>
        </p:txBody>
      </p:sp>
      <p:cxnSp>
        <p:nvCxnSpPr>
          <p:cNvPr id="12330" name="Straight Arrow Connector 12329">
            <a:extLst>
              <a:ext uri="{FF2B5EF4-FFF2-40B4-BE49-F238E27FC236}">
                <a16:creationId xmlns:a16="http://schemas.microsoft.com/office/drawing/2014/main" id="{70A5BDC4-82FF-7996-43EF-A2B46A865AB0}"/>
              </a:ext>
            </a:extLst>
          </p:cNvPr>
          <p:cNvCxnSpPr>
            <a:cxnSpLocks/>
            <a:stCxn id="12328" idx="3"/>
          </p:cNvCxnSpPr>
          <p:nvPr/>
        </p:nvCxnSpPr>
        <p:spPr>
          <a:xfrm flipV="1">
            <a:off x="4589795" y="5717996"/>
            <a:ext cx="448851" cy="4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32" name="Rounded Rectangle 12331">
            <a:extLst>
              <a:ext uri="{FF2B5EF4-FFF2-40B4-BE49-F238E27FC236}">
                <a16:creationId xmlns:a16="http://schemas.microsoft.com/office/drawing/2014/main" id="{26A78E57-BC2F-96BE-B048-23E38C1C954D}"/>
              </a:ext>
            </a:extLst>
          </p:cNvPr>
          <p:cNvSpPr/>
          <p:nvPr/>
        </p:nvSpPr>
        <p:spPr>
          <a:xfrm>
            <a:off x="6684120" y="5439302"/>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代码</a:t>
            </a:r>
            <a:endParaRPr lang="en-US" sz="2000" dirty="0">
              <a:latin typeface="Microsoft YaHei" panose="020B0503020204020204" pitchFamily="34" charset="-122"/>
              <a:ea typeface="Microsoft YaHei" panose="020B0503020204020204" pitchFamily="34" charset="-122"/>
            </a:endParaRPr>
          </a:p>
        </p:txBody>
      </p:sp>
      <p:sp>
        <p:nvSpPr>
          <p:cNvPr id="12333" name="Rounded Rectangle 12332">
            <a:extLst>
              <a:ext uri="{FF2B5EF4-FFF2-40B4-BE49-F238E27FC236}">
                <a16:creationId xmlns:a16="http://schemas.microsoft.com/office/drawing/2014/main" id="{6FE4BE03-0AE7-3BD2-79EF-01DF7CD7E2D2}"/>
              </a:ext>
            </a:extLst>
          </p:cNvPr>
          <p:cNvSpPr/>
          <p:nvPr/>
        </p:nvSpPr>
        <p:spPr>
          <a:xfrm>
            <a:off x="8329594" y="5439300"/>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编译器</a:t>
            </a:r>
            <a:endParaRPr lang="en-US" sz="2000" dirty="0">
              <a:latin typeface="Microsoft YaHei" panose="020B0503020204020204" pitchFamily="34" charset="-122"/>
              <a:ea typeface="Microsoft YaHei" panose="020B0503020204020204" pitchFamily="34" charset="-122"/>
            </a:endParaRPr>
          </a:p>
        </p:txBody>
      </p:sp>
      <p:cxnSp>
        <p:nvCxnSpPr>
          <p:cNvPr id="12334" name="Straight Arrow Connector 12333">
            <a:extLst>
              <a:ext uri="{FF2B5EF4-FFF2-40B4-BE49-F238E27FC236}">
                <a16:creationId xmlns:a16="http://schemas.microsoft.com/office/drawing/2014/main" id="{09A1FF08-AF25-0D9E-DAA9-86A2AF7EA1E0}"/>
              </a:ext>
            </a:extLst>
          </p:cNvPr>
          <p:cNvCxnSpPr>
            <a:cxnSpLocks/>
            <a:stCxn id="12332" idx="3"/>
            <a:endCxn id="12333" idx="1"/>
          </p:cNvCxnSpPr>
          <p:nvPr/>
        </p:nvCxnSpPr>
        <p:spPr>
          <a:xfrm flipV="1">
            <a:off x="7880743" y="5713139"/>
            <a:ext cx="448851"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35" name="Rounded Rectangle 12334">
            <a:extLst>
              <a:ext uri="{FF2B5EF4-FFF2-40B4-BE49-F238E27FC236}">
                <a16:creationId xmlns:a16="http://schemas.microsoft.com/office/drawing/2014/main" id="{3DE87BC3-562C-79FC-CB54-8BA57386E99F}"/>
              </a:ext>
            </a:extLst>
          </p:cNvPr>
          <p:cNvSpPr/>
          <p:nvPr/>
        </p:nvSpPr>
        <p:spPr>
          <a:xfrm>
            <a:off x="9975068" y="5446583"/>
            <a:ext cx="1196623" cy="547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err="1">
                <a:latin typeface="Microsoft YaHei" panose="020B0503020204020204" pitchFamily="34" charset="-122"/>
                <a:ea typeface="Microsoft YaHei" panose="020B0503020204020204" pitchFamily="34" charset="-122"/>
              </a:rPr>
              <a:t>结果</a:t>
            </a:r>
            <a:endParaRPr lang="en-US" sz="2000" dirty="0">
              <a:latin typeface="Microsoft YaHei" panose="020B0503020204020204" pitchFamily="34" charset="-122"/>
              <a:ea typeface="Microsoft YaHei" panose="020B0503020204020204" pitchFamily="34" charset="-122"/>
            </a:endParaRPr>
          </a:p>
        </p:txBody>
      </p:sp>
      <p:cxnSp>
        <p:nvCxnSpPr>
          <p:cNvPr id="12336" name="Straight Arrow Connector 12335">
            <a:extLst>
              <a:ext uri="{FF2B5EF4-FFF2-40B4-BE49-F238E27FC236}">
                <a16:creationId xmlns:a16="http://schemas.microsoft.com/office/drawing/2014/main" id="{9D5FE1C6-F2CA-A0B9-DB92-0639B09395FA}"/>
              </a:ext>
            </a:extLst>
          </p:cNvPr>
          <p:cNvCxnSpPr>
            <a:cxnSpLocks/>
            <a:stCxn id="12333" idx="3"/>
            <a:endCxn id="12335" idx="1"/>
          </p:cNvCxnSpPr>
          <p:nvPr/>
        </p:nvCxnSpPr>
        <p:spPr>
          <a:xfrm>
            <a:off x="9526217" y="5713139"/>
            <a:ext cx="448851" cy="7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339" name="Straight Arrow Connector 42">
            <a:extLst>
              <a:ext uri="{FF2B5EF4-FFF2-40B4-BE49-F238E27FC236}">
                <a16:creationId xmlns:a16="http://schemas.microsoft.com/office/drawing/2014/main" id="{5126C19D-C603-BC0C-F4C8-7F1740158D71}"/>
              </a:ext>
            </a:extLst>
          </p:cNvPr>
          <p:cNvCxnSpPr>
            <a:cxnSpLocks/>
            <a:endCxn id="12332" idx="1"/>
          </p:cNvCxnSpPr>
          <p:nvPr/>
        </p:nvCxnSpPr>
        <p:spPr>
          <a:xfrm flipV="1">
            <a:off x="6235269" y="5713141"/>
            <a:ext cx="448851" cy="4855"/>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341" name="Rounded Rectangle 12340">
            <a:extLst>
              <a:ext uri="{FF2B5EF4-FFF2-40B4-BE49-F238E27FC236}">
                <a16:creationId xmlns:a16="http://schemas.microsoft.com/office/drawing/2014/main" id="{A0C900AB-66D2-9E33-1EF1-77A7BFB22411}"/>
              </a:ext>
            </a:extLst>
          </p:cNvPr>
          <p:cNvSpPr/>
          <p:nvPr/>
        </p:nvSpPr>
        <p:spPr>
          <a:xfrm>
            <a:off x="5038646" y="5439299"/>
            <a:ext cx="1196623" cy="54767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latin typeface="Microsoft YaHei" panose="020B0503020204020204" pitchFamily="34" charset="-122"/>
                <a:ea typeface="Microsoft YaHei" panose="020B0503020204020204" pitchFamily="34" charset="-122"/>
              </a:rPr>
              <a:t>神经网络</a:t>
            </a:r>
            <a:endParaRPr lang="en-US" dirty="0">
              <a:latin typeface="Microsoft YaHei" panose="020B0503020204020204" pitchFamily="34" charset="-122"/>
              <a:ea typeface="Microsoft YaHei" panose="020B0503020204020204" pitchFamily="34" charset="-122"/>
            </a:endParaRPr>
          </a:p>
        </p:txBody>
      </p:sp>
      <p:sp>
        <p:nvSpPr>
          <p:cNvPr id="12343" name="TextBox 12342">
            <a:extLst>
              <a:ext uri="{FF2B5EF4-FFF2-40B4-BE49-F238E27FC236}">
                <a16:creationId xmlns:a16="http://schemas.microsoft.com/office/drawing/2014/main" id="{5BBB6841-63EC-0CFA-344D-985C810620B6}"/>
              </a:ext>
            </a:extLst>
          </p:cNvPr>
          <p:cNvSpPr txBox="1"/>
          <p:nvPr/>
        </p:nvSpPr>
        <p:spPr>
          <a:xfrm>
            <a:off x="5905696" y="5021940"/>
            <a:ext cx="1107996" cy="417358"/>
          </a:xfrm>
          <a:prstGeom prst="rect">
            <a:avLst/>
          </a:prstGeom>
          <a:noFill/>
        </p:spPr>
        <p:txBody>
          <a:bodyPr wrap="none" rtlCol="0">
            <a:spAutoFit/>
          </a:bodyPr>
          <a:lstStyle/>
          <a:p>
            <a:r>
              <a:rPr lang="en-US" dirty="0" err="1">
                <a:latin typeface="Microsoft YaHei" panose="020B0503020204020204" pitchFamily="34" charset="-122"/>
                <a:ea typeface="Microsoft YaHei" panose="020B0503020204020204" pitchFamily="34" charset="-122"/>
              </a:rPr>
              <a:t>自动编写</a:t>
            </a:r>
            <a:endParaRPr lang="en-US"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E0003946-9339-BCE4-63D8-FBFED2752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374" y="4136683"/>
            <a:ext cx="864609" cy="751386"/>
          </a:xfrm>
          <a:prstGeom prst="rect">
            <a:avLst/>
          </a:prstGeom>
        </p:spPr>
      </p:pic>
      <p:cxnSp>
        <p:nvCxnSpPr>
          <p:cNvPr id="13" name="Straight Arrow Connector 12">
            <a:extLst>
              <a:ext uri="{FF2B5EF4-FFF2-40B4-BE49-F238E27FC236}">
                <a16:creationId xmlns:a16="http://schemas.microsoft.com/office/drawing/2014/main" id="{1CAA7D7C-D846-FFC1-4A83-7B6B345C8F82}"/>
              </a:ext>
            </a:extLst>
          </p:cNvPr>
          <p:cNvCxnSpPr>
            <a:cxnSpLocks/>
          </p:cNvCxnSpPr>
          <p:nvPr/>
        </p:nvCxnSpPr>
        <p:spPr>
          <a:xfrm>
            <a:off x="1378975" y="3812458"/>
            <a:ext cx="0" cy="1592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A7F63B8F-3415-5527-743F-24F9BBE482CC}"/>
              </a:ext>
            </a:extLst>
          </p:cNvPr>
          <p:cNvCxnSpPr>
            <a:cxnSpLocks/>
            <a:stCxn id="12335" idx="2"/>
            <a:endCxn id="12341" idx="2"/>
          </p:cNvCxnSpPr>
          <p:nvPr/>
        </p:nvCxnSpPr>
        <p:spPr>
          <a:xfrm rot="5400000" flipH="1">
            <a:off x="8101527" y="3522407"/>
            <a:ext cx="7284" cy="4936422"/>
          </a:xfrm>
          <a:prstGeom prst="bentConnector3">
            <a:avLst>
              <a:gd name="adj1" fmla="val -5568108"/>
            </a:avLst>
          </a:prstGeom>
          <a:ln w="38100">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85682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zh-CN" altLang="en-US" sz="3600" b="1">
                <a:latin typeface="Microsoft YaHei" panose="020B0503020204020204" pitchFamily="34" charset="-122"/>
                <a:ea typeface="Microsoft YaHei" panose="020B0503020204020204" pitchFamily="34" charset="-122"/>
                <a:cs typeface="Times New Roman" panose="02020603050405020304" pitchFamily="18" charset="0"/>
              </a:rPr>
              <a:t>如何评估代码生成模型的性能？</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324F22-079B-A05B-E85A-C28706EAE5E9}"/>
              </a:ext>
            </a:extLst>
          </p:cNvPr>
          <p:cNvSpPr txBox="1"/>
          <p:nvPr/>
        </p:nvSpPr>
        <p:spPr>
          <a:xfrm>
            <a:off x="559672" y="1072152"/>
            <a:ext cx="6228948" cy="453394"/>
          </a:xfrm>
          <a:prstGeom prst="rect">
            <a:avLst/>
          </a:prstGeom>
          <a:ln w="12700">
            <a:prstDash val="solid"/>
          </a:ln>
        </p:spPr>
        <p:txBody>
          <a:bodyPr wrap="square">
            <a:spAutoFit/>
          </a:bodyPr>
          <a:lstStyle/>
          <a:p>
            <a:r>
              <a:rPr lang="zh-CN" altLang="en-US" sz="2000" b="1"/>
              <a:t>语义相似性 </a:t>
            </a:r>
            <a:r>
              <a:rPr lang="en-US" altLang="zh-CN" sz="2000" b="1"/>
              <a:t>vs. </a:t>
            </a:r>
            <a:r>
              <a:rPr lang="zh-CN" altLang="en-US" sz="2000" b="1"/>
              <a:t>功能正确性</a:t>
            </a:r>
            <a:endParaRPr lang="zh-CN" sz="2000" b="1"/>
          </a:p>
        </p:txBody>
      </p:sp>
      <p:sp>
        <p:nvSpPr>
          <p:cNvPr id="12" name="Slide Number Placeholder 7">
            <a:extLst>
              <a:ext uri="{FF2B5EF4-FFF2-40B4-BE49-F238E27FC236}">
                <a16:creationId xmlns:a16="http://schemas.microsoft.com/office/drawing/2014/main" id="{689A2385-39BA-0824-29E9-838A9F973345}"/>
              </a:ext>
            </a:extLst>
          </p:cNvPr>
          <p:cNvSpPr txBox="1">
            <a:spLocks/>
          </p:cNvSpPr>
          <p:nvPr/>
        </p:nvSpPr>
        <p:spPr>
          <a:xfrm>
            <a:off x="9398977" y="6492875"/>
            <a:ext cx="2743200" cy="365125"/>
          </a:xfrm>
          <a:prstGeom prst="rect">
            <a:avLst/>
          </a:prstGeom>
        </p:spPr>
        <p:txBody>
          <a:bodyPr vert="horz" lIns="91440" tIns="45720" rIns="91440" bIns="45720" rtlCol="0" anchor="ctr"/>
          <a:lstStyle>
            <a:lvl1pPr marL="0" lvl="0" algn="r" defTabSz="914400">
              <a:lnSpc>
                <a:spcPct val="130000"/>
              </a:lnSpc>
              <a:defRPr sz="1200" kern="1200">
                <a:solidFill>
                  <a:schemeClr val="tx1">
                    <a:tint val="75000"/>
                  </a:schemeClr>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rtl="0">
              <a:lnSpc>
                <a:spcPct val="100000"/>
              </a:lnSpc>
              <a:defRPr/>
            </a:pPr>
            <a:fld id="{C640784E-7143-9840-B3E1-CE9445F3CA5C}" type="slidenum">
              <a:rPr lang="en-US" smtClean="0">
                <a:solidFill>
                  <a:prstClr val="black">
                    <a:tint val="75000"/>
                  </a:prstClr>
                </a:solidFill>
                <a:latin typeface="Times New Roman" panose="02020603050405020304" pitchFamily="18" charset="0"/>
                <a:ea typeface="+mn-ea"/>
                <a:cs typeface="Times New Roman" panose="02020603050405020304" pitchFamily="18" charset="0"/>
              </a:rPr>
              <a:pPr rtl="0">
                <a:lnSpc>
                  <a:spcPct val="100000"/>
                </a:lnSpc>
                <a:defRPr/>
              </a:pPr>
              <a:t>30</a:t>
            </a:fld>
            <a:endParaRPr lang="en-US">
              <a:solidFill>
                <a:prstClr val="black">
                  <a:tint val="75000"/>
                </a:prstClr>
              </a:solidFill>
              <a:latin typeface="Times New Roman" panose="02020603050405020304" pitchFamily="18"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0582E3E5-F549-683D-432B-15A2735D0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72" y="2548725"/>
            <a:ext cx="5275092" cy="2495456"/>
          </a:xfrm>
          <a:prstGeom prst="rect">
            <a:avLst/>
          </a:prstGeom>
          <a:ln>
            <a:solidFill>
              <a:schemeClr val="accent1"/>
            </a:solidFill>
          </a:ln>
        </p:spPr>
      </p:pic>
      <p:pic>
        <p:nvPicPr>
          <p:cNvPr id="10" name="Picture 9">
            <a:extLst>
              <a:ext uri="{FF2B5EF4-FFF2-40B4-BE49-F238E27FC236}">
                <a16:creationId xmlns:a16="http://schemas.microsoft.com/office/drawing/2014/main" id="{11AE0E26-4EE1-025C-998B-CEFC2F8CA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177" y="1206585"/>
            <a:ext cx="5111533" cy="2418544"/>
          </a:xfrm>
          <a:prstGeom prst="rect">
            <a:avLst/>
          </a:prstGeom>
          <a:ln>
            <a:solidFill>
              <a:schemeClr val="accent1"/>
            </a:solidFill>
          </a:ln>
        </p:spPr>
      </p:pic>
      <p:sp>
        <p:nvSpPr>
          <p:cNvPr id="16" name="TextBox 15">
            <a:extLst>
              <a:ext uri="{FF2B5EF4-FFF2-40B4-BE49-F238E27FC236}">
                <a16:creationId xmlns:a16="http://schemas.microsoft.com/office/drawing/2014/main" id="{EDB7DEBE-E74A-FBF1-1BCD-8B12C820BC90}"/>
              </a:ext>
            </a:extLst>
          </p:cNvPr>
          <p:cNvSpPr txBox="1"/>
          <p:nvPr/>
        </p:nvSpPr>
        <p:spPr>
          <a:xfrm>
            <a:off x="7165625" y="3605856"/>
            <a:ext cx="4466703" cy="381195"/>
          </a:xfrm>
          <a:prstGeom prst="rect">
            <a:avLst/>
          </a:prstGeom>
          <a:noFill/>
        </p:spPr>
        <p:txBody>
          <a:bodyPr wrap="square">
            <a:spAutoFit/>
          </a:bodyPr>
          <a:lstStyle/>
          <a:p>
            <a:r>
              <a:rPr lang="en-US" sz="1600" dirty="0" err="1"/>
              <a:t>错误解答</a:t>
            </a:r>
            <a:r>
              <a:rPr lang="zh-CN" altLang="en-US" sz="1600" dirty="0"/>
              <a:t>（</a:t>
            </a:r>
            <a:r>
              <a:rPr lang="en-US" sz="1600" dirty="0" err="1"/>
              <a:t>CodeBLEU</a:t>
            </a:r>
            <a:r>
              <a:rPr lang="en-US" sz="1600" dirty="0"/>
              <a:t>=98.16,</a:t>
            </a:r>
            <a:r>
              <a:rPr lang="zh-CN" altLang="en-US" sz="1600" dirty="0"/>
              <a:t> </a:t>
            </a:r>
            <a:r>
              <a:rPr lang="en-US" sz="1600" dirty="0"/>
              <a:t>BLEU=96.09</a:t>
            </a:r>
            <a:r>
              <a:rPr lang="zh-CN" altLang="en-US" sz="1600" dirty="0"/>
              <a:t>）</a:t>
            </a:r>
            <a:endParaRPr lang="en-US" sz="1600" dirty="0"/>
          </a:p>
        </p:txBody>
      </p:sp>
      <p:sp>
        <p:nvSpPr>
          <p:cNvPr id="17" name="Right Arrow 16">
            <a:extLst>
              <a:ext uri="{FF2B5EF4-FFF2-40B4-BE49-F238E27FC236}">
                <a16:creationId xmlns:a16="http://schemas.microsoft.com/office/drawing/2014/main" id="{59115AF1-4BE6-7485-7FFC-52B134A26D8C}"/>
              </a:ext>
            </a:extLst>
          </p:cNvPr>
          <p:cNvSpPr/>
          <p:nvPr/>
        </p:nvSpPr>
        <p:spPr>
          <a:xfrm rot="19351993">
            <a:off x="5875550" y="2743615"/>
            <a:ext cx="670412" cy="215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483994A-7CDF-B1D8-CF90-DBDBAFDDF5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3176" y="4389601"/>
            <a:ext cx="5111533" cy="1433139"/>
          </a:xfrm>
          <a:prstGeom prst="rect">
            <a:avLst/>
          </a:prstGeom>
          <a:ln>
            <a:solidFill>
              <a:schemeClr val="accent1"/>
            </a:solidFill>
          </a:ln>
        </p:spPr>
      </p:pic>
      <p:sp>
        <p:nvSpPr>
          <p:cNvPr id="23" name="TextBox 22">
            <a:extLst>
              <a:ext uri="{FF2B5EF4-FFF2-40B4-BE49-F238E27FC236}">
                <a16:creationId xmlns:a16="http://schemas.microsoft.com/office/drawing/2014/main" id="{B4E6A6F4-5F1C-3E9E-1F54-7DA2F943C6A5}"/>
              </a:ext>
            </a:extLst>
          </p:cNvPr>
          <p:cNvSpPr txBox="1"/>
          <p:nvPr/>
        </p:nvSpPr>
        <p:spPr>
          <a:xfrm>
            <a:off x="7165625" y="5876697"/>
            <a:ext cx="4466703" cy="381195"/>
          </a:xfrm>
          <a:prstGeom prst="rect">
            <a:avLst/>
          </a:prstGeom>
          <a:noFill/>
        </p:spPr>
        <p:txBody>
          <a:bodyPr wrap="square">
            <a:spAutoFit/>
          </a:bodyPr>
          <a:lstStyle/>
          <a:p>
            <a:r>
              <a:rPr lang="en-US" sz="1600" dirty="0" err="1"/>
              <a:t>正确解答</a:t>
            </a:r>
            <a:r>
              <a:rPr lang="zh-CN" altLang="en-US" sz="1600" dirty="0"/>
              <a:t>（</a:t>
            </a:r>
            <a:r>
              <a:rPr lang="en-US" sz="1600" dirty="0" err="1"/>
              <a:t>CodeBLEU</a:t>
            </a:r>
            <a:r>
              <a:rPr lang="en-US" sz="1600" dirty="0"/>
              <a:t>=49.71,</a:t>
            </a:r>
            <a:r>
              <a:rPr lang="zh-CN" altLang="en-US" sz="1600" dirty="0"/>
              <a:t> </a:t>
            </a:r>
            <a:r>
              <a:rPr lang="en-US" sz="1600" dirty="0"/>
              <a:t>BLEU=61.45</a:t>
            </a:r>
            <a:r>
              <a:rPr lang="zh-CN" altLang="en-US" sz="1600" dirty="0"/>
              <a:t>）</a:t>
            </a:r>
            <a:endParaRPr lang="en-US" sz="1600" dirty="0"/>
          </a:p>
        </p:txBody>
      </p:sp>
      <p:sp>
        <p:nvSpPr>
          <p:cNvPr id="24" name="Right Arrow 23">
            <a:extLst>
              <a:ext uri="{FF2B5EF4-FFF2-40B4-BE49-F238E27FC236}">
                <a16:creationId xmlns:a16="http://schemas.microsoft.com/office/drawing/2014/main" id="{43FFA7AA-9A0E-F9A0-5D26-2B6DEC4675F1}"/>
              </a:ext>
            </a:extLst>
          </p:cNvPr>
          <p:cNvSpPr/>
          <p:nvPr/>
        </p:nvSpPr>
        <p:spPr>
          <a:xfrm rot="2088475">
            <a:off x="5880682" y="4718425"/>
            <a:ext cx="670412" cy="215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3C45B0F-87C2-944E-66D3-B018C4C4B834}"/>
              </a:ext>
            </a:extLst>
          </p:cNvPr>
          <p:cNvSpPr txBox="1"/>
          <p:nvPr/>
        </p:nvSpPr>
        <p:spPr>
          <a:xfrm>
            <a:off x="660338" y="5213792"/>
            <a:ext cx="6228948" cy="853503"/>
          </a:xfrm>
          <a:prstGeom prst="rect">
            <a:avLst/>
          </a:prstGeom>
          <a:ln w="12700">
            <a:prstDash val="solid"/>
          </a:ln>
        </p:spPr>
        <p:txBody>
          <a:bodyPr wrap="square">
            <a:spAutoFit/>
          </a:bodyPr>
          <a:lstStyle/>
          <a:p>
            <a:r>
              <a:rPr lang="zh-CN" altLang="en-US" sz="2000" dirty="0"/>
              <a:t>语义相似性并</a:t>
            </a:r>
            <a:r>
              <a:rPr lang="zh-CN" altLang="en-US" sz="2000" b="1" dirty="0"/>
              <a:t>不能正确反映</a:t>
            </a:r>
            <a:r>
              <a:rPr lang="zh-CN" altLang="en-US" sz="2000" dirty="0"/>
              <a:t>生成代码的质量，</a:t>
            </a:r>
            <a:endParaRPr lang="en-US" altLang="zh-CN" sz="2000" dirty="0"/>
          </a:p>
          <a:p>
            <a:r>
              <a:rPr lang="zh-CN" altLang="en-US" sz="2000" dirty="0"/>
              <a:t>已不满足当前评估代码生成模型的需求</a:t>
            </a:r>
            <a:endParaRPr lang="zh-CN" sz="2000" dirty="0"/>
          </a:p>
        </p:txBody>
      </p:sp>
      <p:sp>
        <p:nvSpPr>
          <p:cNvPr id="26" name="TextBox 25">
            <a:extLst>
              <a:ext uri="{FF2B5EF4-FFF2-40B4-BE49-F238E27FC236}">
                <a16:creationId xmlns:a16="http://schemas.microsoft.com/office/drawing/2014/main" id="{224DED6D-8871-83E5-EAB0-D6DF36FBBB6E}"/>
              </a:ext>
            </a:extLst>
          </p:cNvPr>
          <p:cNvSpPr txBox="1"/>
          <p:nvPr/>
        </p:nvSpPr>
        <p:spPr>
          <a:xfrm>
            <a:off x="559672" y="1699694"/>
            <a:ext cx="5429648" cy="777457"/>
          </a:xfrm>
          <a:prstGeom prst="rect">
            <a:avLst/>
          </a:prstGeom>
          <a:noFill/>
        </p:spPr>
        <p:txBody>
          <a:bodyPr wrap="square" rtlCol="0">
            <a:spAutoFit/>
          </a:bodyPr>
          <a:lstStyle/>
          <a:p>
            <a:r>
              <a:rPr lang="en-US" err="1"/>
              <a:t>常见的多语言代码基准CodeXGLUE</a:t>
            </a:r>
            <a:r>
              <a:rPr lang="zh-CN" altLang="en-US"/>
              <a:t>，</a:t>
            </a:r>
            <a:r>
              <a:rPr lang="en-US" altLang="zh-CN"/>
              <a:t> </a:t>
            </a:r>
            <a:r>
              <a:rPr lang="en-US" altLang="zh-CN" err="1"/>
              <a:t>XLCoST</a:t>
            </a:r>
            <a:endParaRPr lang="en-US" altLang="zh-CN"/>
          </a:p>
          <a:p>
            <a:r>
              <a:rPr lang="zh-CN" altLang="en-US"/>
              <a:t>均使用</a:t>
            </a:r>
            <a:r>
              <a:rPr lang="en-US" altLang="zh-CN" err="1"/>
              <a:t>CodeBLEU</a:t>
            </a:r>
            <a:r>
              <a:rPr lang="en-US" altLang="zh-CN"/>
              <a:t>/BLEU</a:t>
            </a:r>
            <a:r>
              <a:rPr lang="zh-CN" altLang="en-US"/>
              <a:t>作为评价指标</a:t>
            </a:r>
            <a:endParaRPr lang="en-US"/>
          </a:p>
        </p:txBody>
      </p:sp>
      <p:sp>
        <p:nvSpPr>
          <p:cNvPr id="28" name="TextBox 27">
            <a:extLst>
              <a:ext uri="{FF2B5EF4-FFF2-40B4-BE49-F238E27FC236}">
                <a16:creationId xmlns:a16="http://schemas.microsoft.com/office/drawing/2014/main" id="{E11B9BAD-40CD-CDD8-A3C4-5479418990A7}"/>
              </a:ext>
            </a:extLst>
          </p:cNvPr>
          <p:cNvSpPr txBox="1"/>
          <p:nvPr/>
        </p:nvSpPr>
        <p:spPr>
          <a:xfrm>
            <a:off x="11037293" y="2918373"/>
            <a:ext cx="595035" cy="685252"/>
          </a:xfrm>
          <a:prstGeom prst="rect">
            <a:avLst/>
          </a:prstGeom>
          <a:noFill/>
        </p:spPr>
        <p:txBody>
          <a:bodyPr wrap="none" rtlCol="0">
            <a:spAutoFit/>
          </a:bodyPr>
          <a:lstStyle/>
          <a:p>
            <a:r>
              <a:rPr lang="en-US" sz="3200"/>
              <a:t>❌</a:t>
            </a:r>
          </a:p>
        </p:txBody>
      </p:sp>
      <p:sp>
        <p:nvSpPr>
          <p:cNvPr id="29" name="TextBox 28">
            <a:extLst>
              <a:ext uri="{FF2B5EF4-FFF2-40B4-BE49-F238E27FC236}">
                <a16:creationId xmlns:a16="http://schemas.microsoft.com/office/drawing/2014/main" id="{4970B789-EB12-1073-EC78-F910DC218448}"/>
              </a:ext>
            </a:extLst>
          </p:cNvPr>
          <p:cNvSpPr txBox="1"/>
          <p:nvPr/>
        </p:nvSpPr>
        <p:spPr>
          <a:xfrm>
            <a:off x="11037293" y="4989663"/>
            <a:ext cx="595035" cy="685252"/>
          </a:xfrm>
          <a:prstGeom prst="rect">
            <a:avLst/>
          </a:prstGeom>
          <a:noFill/>
        </p:spPr>
        <p:txBody>
          <a:bodyPr wrap="none" rtlCol="0">
            <a:spAutoFit/>
          </a:bodyPr>
          <a:lstStyle/>
          <a:p>
            <a:r>
              <a:rPr lang="en-US" sz="3200"/>
              <a:t>✅</a:t>
            </a:r>
          </a:p>
        </p:txBody>
      </p:sp>
    </p:spTree>
    <p:extLst>
      <p:ext uri="{BB962C8B-B14F-4D97-AF65-F5344CB8AC3E}">
        <p14:creationId xmlns:p14="http://schemas.microsoft.com/office/powerpoint/2010/main" val="2552786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zh-CN" altLang="en-US" sz="3600" b="1">
                <a:latin typeface="Microsoft YaHei" panose="020B0503020204020204" pitchFamily="34" charset="-122"/>
                <a:ea typeface="Microsoft YaHei" panose="020B0503020204020204" pitchFamily="34" charset="-122"/>
                <a:cs typeface="Times New Roman" panose="02020603050405020304" pitchFamily="18" charset="0"/>
              </a:rPr>
              <a:t>如何评估代码生成模型的性能？</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324F22-079B-A05B-E85A-C28706EAE5E9}"/>
              </a:ext>
            </a:extLst>
          </p:cNvPr>
          <p:cNvSpPr txBox="1"/>
          <p:nvPr/>
        </p:nvSpPr>
        <p:spPr>
          <a:xfrm>
            <a:off x="559672" y="1072152"/>
            <a:ext cx="11382392" cy="417358"/>
          </a:xfrm>
          <a:prstGeom prst="rect">
            <a:avLst/>
          </a:prstGeom>
          <a:ln w="12700">
            <a:prstDash val="solid"/>
          </a:ln>
        </p:spPr>
        <p:txBody>
          <a:bodyPr wrap="square">
            <a:spAutoFit/>
          </a:bodyPr>
          <a:lstStyle/>
          <a:p>
            <a:r>
              <a:rPr lang="zh-CN" altLang="en-US" dirty="0"/>
              <a:t>目前最常用的代码正确性基准</a:t>
            </a:r>
            <a:r>
              <a:rPr lang="en-US" altLang="zh-CN" dirty="0" err="1"/>
              <a:t>HumanEval</a:t>
            </a:r>
            <a:r>
              <a:rPr lang="zh-CN" altLang="en-US" dirty="0"/>
              <a:t>，</a:t>
            </a:r>
            <a:r>
              <a:rPr lang="zh-CN" altLang="en-US" b="1" dirty="0"/>
              <a:t>仅支持</a:t>
            </a:r>
            <a:r>
              <a:rPr lang="en-US" altLang="zh-CN" b="1" dirty="0"/>
              <a:t>Python</a:t>
            </a:r>
            <a:r>
              <a:rPr lang="zh-CN" altLang="en-US" dirty="0"/>
              <a:t>，包含</a:t>
            </a:r>
            <a:r>
              <a:rPr lang="en-US" altLang="zh-CN" dirty="0"/>
              <a:t>164</a:t>
            </a:r>
            <a:r>
              <a:rPr lang="zh-CN" altLang="en-US" dirty="0"/>
              <a:t>道基础编程题，</a:t>
            </a:r>
            <a:r>
              <a:rPr lang="zh-CN" altLang="en-FR" dirty="0"/>
              <a:t>每题</a:t>
            </a:r>
            <a:r>
              <a:rPr lang="zh-CN" altLang="en-US" dirty="0"/>
              <a:t>提供</a:t>
            </a:r>
            <a:r>
              <a:rPr lang="en-US" altLang="zh-CN" dirty="0"/>
              <a:t>3-10</a:t>
            </a:r>
            <a:r>
              <a:rPr lang="zh-CN" altLang="en-US" dirty="0"/>
              <a:t>个测试用例。</a:t>
            </a:r>
            <a:endParaRPr lang="zh-CN" sz="2000" dirty="0"/>
          </a:p>
        </p:txBody>
      </p:sp>
      <p:sp>
        <p:nvSpPr>
          <p:cNvPr id="12" name="Slide Number Placeholder 7">
            <a:extLst>
              <a:ext uri="{FF2B5EF4-FFF2-40B4-BE49-F238E27FC236}">
                <a16:creationId xmlns:a16="http://schemas.microsoft.com/office/drawing/2014/main" id="{689A2385-39BA-0824-29E9-838A9F973345}"/>
              </a:ext>
            </a:extLst>
          </p:cNvPr>
          <p:cNvSpPr txBox="1">
            <a:spLocks/>
          </p:cNvSpPr>
          <p:nvPr/>
        </p:nvSpPr>
        <p:spPr>
          <a:xfrm>
            <a:off x="9398977" y="6492875"/>
            <a:ext cx="2743200" cy="365125"/>
          </a:xfrm>
          <a:prstGeom prst="rect">
            <a:avLst/>
          </a:prstGeom>
        </p:spPr>
        <p:txBody>
          <a:bodyPr vert="horz" lIns="91440" tIns="45720" rIns="91440" bIns="45720" rtlCol="0" anchor="ctr"/>
          <a:lstStyle>
            <a:lvl1pPr marL="0" lvl="0" algn="r" defTabSz="914400">
              <a:lnSpc>
                <a:spcPct val="130000"/>
              </a:lnSpc>
              <a:defRPr sz="1200" kern="1200">
                <a:solidFill>
                  <a:schemeClr val="tx1">
                    <a:tint val="75000"/>
                  </a:schemeClr>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rtl="0">
              <a:lnSpc>
                <a:spcPct val="100000"/>
              </a:lnSpc>
              <a:defRPr/>
            </a:pPr>
            <a:fld id="{C640784E-7143-9840-B3E1-CE9445F3CA5C}" type="slidenum">
              <a:rPr lang="en-US" smtClean="0">
                <a:solidFill>
                  <a:prstClr val="black">
                    <a:tint val="75000"/>
                  </a:prstClr>
                </a:solidFill>
                <a:latin typeface="Times New Roman" panose="02020603050405020304" pitchFamily="18" charset="0"/>
                <a:ea typeface="+mn-ea"/>
                <a:cs typeface="Times New Roman" panose="02020603050405020304" pitchFamily="18" charset="0"/>
              </a:rPr>
              <a:pPr rtl="0">
                <a:lnSpc>
                  <a:spcPct val="100000"/>
                </a:lnSpc>
                <a:defRPr/>
              </a:pPr>
              <a:t>31</a:t>
            </a:fld>
            <a:endParaRPr lang="en-US">
              <a:solidFill>
                <a:prstClr val="black">
                  <a:tint val="75000"/>
                </a:prstClr>
              </a:solidFill>
              <a:latin typeface="Times New Roman" panose="02020603050405020304" pitchFamily="18" charset="0"/>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295A3E02-B9EB-D22E-FEFB-C2EE8EDE4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20" y="1607928"/>
            <a:ext cx="8106593" cy="5067509"/>
          </a:xfrm>
          <a:prstGeom prst="rect">
            <a:avLst/>
          </a:prstGeom>
        </p:spPr>
      </p:pic>
      <p:sp>
        <p:nvSpPr>
          <p:cNvPr id="8" name="TextBox 7">
            <a:extLst>
              <a:ext uri="{FF2B5EF4-FFF2-40B4-BE49-F238E27FC236}">
                <a16:creationId xmlns:a16="http://schemas.microsoft.com/office/drawing/2014/main" id="{D14AB7BB-0F1E-A3AD-E0AE-88B51EBFAF12}"/>
              </a:ext>
            </a:extLst>
          </p:cNvPr>
          <p:cNvSpPr txBox="1"/>
          <p:nvPr/>
        </p:nvSpPr>
        <p:spPr>
          <a:xfrm>
            <a:off x="8673636" y="4141682"/>
            <a:ext cx="3277880" cy="2217851"/>
          </a:xfrm>
          <a:prstGeom prst="rect">
            <a:avLst/>
          </a:prstGeom>
          <a:noFill/>
        </p:spPr>
        <p:txBody>
          <a:bodyPr wrap="square" rtlCol="0">
            <a:spAutoFit/>
          </a:bodyPr>
          <a:lstStyle/>
          <a:p>
            <a:pPr marL="285750" indent="-285750">
              <a:buFont typeface="Arial" panose="020B0604020202020204" pitchFamily="34" charset="0"/>
              <a:buChar char="•"/>
            </a:pPr>
            <a:r>
              <a:rPr lang="en-US" dirty="0" err="1"/>
              <a:t>多语言代码生成模型往往需要更大的模型容量</a:t>
            </a:r>
            <a:r>
              <a:rPr lang="zh-CN" altLang="en-US" dirty="0"/>
              <a:t>，才能在单语言上取得好的效果；</a:t>
            </a:r>
            <a:endParaRPr lang="en-US" altLang="zh-CN" dirty="0"/>
          </a:p>
          <a:p>
            <a:pPr marL="285750" indent="-285750">
              <a:buFont typeface="Arial" panose="020B0604020202020204" pitchFamily="34" charset="0"/>
              <a:buChar char="•"/>
            </a:pPr>
            <a:r>
              <a:rPr lang="en-US" b="1" dirty="0" err="1"/>
              <a:t>缺乏多语言基准</a:t>
            </a:r>
            <a:r>
              <a:rPr lang="zh-CN" altLang="en-US" dirty="0"/>
              <a:t>，尽管模型在各种语言上训练，但仍无法评估这些语言上的效果；</a:t>
            </a:r>
            <a:endParaRPr lang="en-US" dirty="0"/>
          </a:p>
        </p:txBody>
      </p:sp>
      <p:pic>
        <p:nvPicPr>
          <p:cNvPr id="11" name="Picture 10">
            <a:extLst>
              <a:ext uri="{FF2B5EF4-FFF2-40B4-BE49-F238E27FC236}">
                <a16:creationId xmlns:a16="http://schemas.microsoft.com/office/drawing/2014/main" id="{08F1F022-271C-FE9F-4EE4-0F94273DF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3636" y="1948646"/>
            <a:ext cx="3403626" cy="1018691"/>
          </a:xfrm>
          <a:prstGeom prst="rect">
            <a:avLst/>
          </a:prstGeom>
        </p:spPr>
      </p:pic>
      <p:sp>
        <p:nvSpPr>
          <p:cNvPr id="13" name="TextBox 12">
            <a:extLst>
              <a:ext uri="{FF2B5EF4-FFF2-40B4-BE49-F238E27FC236}">
                <a16:creationId xmlns:a16="http://schemas.microsoft.com/office/drawing/2014/main" id="{C3A712C9-6FBF-55DA-0839-87E90382B4B2}"/>
              </a:ext>
            </a:extLst>
          </p:cNvPr>
          <p:cNvSpPr txBox="1"/>
          <p:nvPr/>
        </p:nvSpPr>
        <p:spPr>
          <a:xfrm>
            <a:off x="8673636" y="1607928"/>
            <a:ext cx="1338828" cy="417358"/>
          </a:xfrm>
          <a:prstGeom prst="rect">
            <a:avLst/>
          </a:prstGeom>
          <a:noFill/>
        </p:spPr>
        <p:txBody>
          <a:bodyPr wrap="none" rtlCol="0">
            <a:spAutoFit/>
          </a:bodyPr>
          <a:lstStyle/>
          <a:p>
            <a:r>
              <a:rPr lang="en-US" b="1" err="1"/>
              <a:t>评价指标</a:t>
            </a:r>
            <a:r>
              <a:rPr lang="zh-CN" altLang="en-US" b="1"/>
              <a:t>：</a:t>
            </a:r>
            <a:endParaRPr lang="en-US" b="1"/>
          </a:p>
        </p:txBody>
      </p:sp>
      <p:sp>
        <p:nvSpPr>
          <p:cNvPr id="14" name="TextBox 13">
            <a:extLst>
              <a:ext uri="{FF2B5EF4-FFF2-40B4-BE49-F238E27FC236}">
                <a16:creationId xmlns:a16="http://schemas.microsoft.com/office/drawing/2014/main" id="{CA190D0C-9107-B05D-A8B7-916DD31513C1}"/>
              </a:ext>
            </a:extLst>
          </p:cNvPr>
          <p:cNvSpPr txBox="1"/>
          <p:nvPr/>
        </p:nvSpPr>
        <p:spPr>
          <a:xfrm>
            <a:off x="8757659" y="2967337"/>
            <a:ext cx="3403626" cy="625171"/>
          </a:xfrm>
          <a:prstGeom prst="rect">
            <a:avLst/>
          </a:prstGeom>
          <a:noFill/>
        </p:spPr>
        <p:txBody>
          <a:bodyPr wrap="square" rtlCol="0">
            <a:spAutoFit/>
          </a:bodyPr>
          <a:lstStyle/>
          <a:p>
            <a:r>
              <a:rPr lang="en-US" sz="1400" err="1"/>
              <a:t>一般做法是生成n</a:t>
            </a:r>
            <a:r>
              <a:rPr lang="en-US" sz="1400"/>
              <a:t>=</a:t>
            </a:r>
            <a:r>
              <a:rPr lang="en-US" altLang="zh-CN" sz="1400"/>
              <a:t>200</a:t>
            </a:r>
            <a:r>
              <a:rPr lang="zh-CN" altLang="en-US" sz="1400"/>
              <a:t>次，估计</a:t>
            </a:r>
            <a:r>
              <a:rPr lang="en-US" altLang="zh-CN" sz="1400"/>
              <a:t>k=1,10,100</a:t>
            </a:r>
            <a:r>
              <a:rPr lang="zh-CN" altLang="en-US" sz="1400"/>
              <a:t>时问题被正确解答的概率。</a:t>
            </a:r>
            <a:endParaRPr lang="en-US" sz="1400"/>
          </a:p>
        </p:txBody>
      </p:sp>
    </p:spTree>
    <p:extLst>
      <p:ext uri="{BB962C8B-B14F-4D97-AF65-F5344CB8AC3E}">
        <p14:creationId xmlns:p14="http://schemas.microsoft.com/office/powerpoint/2010/main" val="168231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HumanEval</a:t>
            </a:r>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-X: </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新的多语言代码生成基准</a:t>
            </a:r>
            <a:endParaRPr lang="zh-CN" altLang="en-US" sz="3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324F22-079B-A05B-E85A-C28706EAE5E9}"/>
              </a:ext>
            </a:extLst>
          </p:cNvPr>
          <p:cNvSpPr txBox="1"/>
          <p:nvPr/>
        </p:nvSpPr>
        <p:spPr>
          <a:xfrm>
            <a:off x="8771404" y="986880"/>
            <a:ext cx="3316983" cy="5458738"/>
          </a:xfrm>
          <a:prstGeom prst="rect">
            <a:avLst/>
          </a:prstGeom>
          <a:ln w="12700">
            <a:prstDash val="solid"/>
          </a:ln>
        </p:spPr>
        <p:txBody>
          <a:bodyPr wrap="square">
            <a:spAutoFit/>
          </a:bodyPr>
          <a:lstStyle/>
          <a:p>
            <a:pPr marL="285750" indent="-285750">
              <a:buFont typeface="Arial" panose="020B0604020202020204" pitchFamily="34" charset="0"/>
              <a:buChar char="•"/>
            </a:pPr>
            <a:r>
              <a:rPr lang="zh-CN" altLang="en-US" b="1"/>
              <a:t>支持语言：</a:t>
            </a:r>
            <a:endParaRPr lang="en-US" altLang="zh-CN" b="1"/>
          </a:p>
          <a:p>
            <a:pPr marL="742950" lvl="1" indent="-285750">
              <a:buFont typeface="Arial" panose="020B0604020202020204" pitchFamily="34" charset="0"/>
              <a:buChar char="•"/>
            </a:pPr>
            <a:r>
              <a:rPr lang="en-US" altLang="zh-CN"/>
              <a:t>Python</a:t>
            </a:r>
          </a:p>
          <a:p>
            <a:pPr marL="742950" lvl="1" indent="-285750">
              <a:buFont typeface="Arial" panose="020B0604020202020204" pitchFamily="34" charset="0"/>
              <a:buChar char="•"/>
            </a:pPr>
            <a:r>
              <a:rPr lang="en-US" altLang="zh-CN"/>
              <a:t>C++</a:t>
            </a:r>
          </a:p>
          <a:p>
            <a:pPr marL="742950" lvl="1" indent="-285750">
              <a:buFont typeface="Arial" panose="020B0604020202020204" pitchFamily="34" charset="0"/>
              <a:buChar char="•"/>
            </a:pPr>
            <a:r>
              <a:rPr lang="en-US" altLang="zh-CN"/>
              <a:t>Java</a:t>
            </a:r>
          </a:p>
          <a:p>
            <a:pPr marL="742950" lvl="1" indent="-285750">
              <a:buFont typeface="Arial" panose="020B0604020202020204" pitchFamily="34" charset="0"/>
              <a:buChar char="•"/>
            </a:pPr>
            <a:r>
              <a:rPr lang="en-US" altLang="zh-CN"/>
              <a:t>JavaScript</a:t>
            </a:r>
          </a:p>
          <a:p>
            <a:pPr marL="742950" lvl="1" indent="-285750">
              <a:buFont typeface="Arial" panose="020B0604020202020204" pitchFamily="34" charset="0"/>
              <a:buChar char="•"/>
            </a:pPr>
            <a:r>
              <a:rPr lang="en-US" altLang="zh-CN"/>
              <a:t>Go</a:t>
            </a:r>
          </a:p>
          <a:p>
            <a:pPr marL="285750" indent="-285750">
              <a:buFont typeface="Arial" panose="020B0604020202020204" pitchFamily="34" charset="0"/>
              <a:buChar char="•"/>
            </a:pPr>
            <a:r>
              <a:rPr lang="zh-CN" altLang="en-US" b="1"/>
              <a:t>数据量：</a:t>
            </a:r>
            <a:endParaRPr lang="en-US" altLang="zh-CN" b="1"/>
          </a:p>
          <a:p>
            <a:pPr marL="742950" lvl="1" indent="-285750">
              <a:buFont typeface="Arial" panose="020B0604020202020204" pitchFamily="34" charset="0"/>
              <a:buChar char="•"/>
            </a:pPr>
            <a:r>
              <a:rPr lang="en-US" altLang="zh-CN"/>
              <a:t>164</a:t>
            </a:r>
            <a:r>
              <a:rPr lang="zh-CN" altLang="en-US"/>
              <a:t>*</a:t>
            </a:r>
            <a:r>
              <a:rPr lang="en-US" altLang="zh-CN"/>
              <a:t>5=820</a:t>
            </a:r>
          </a:p>
          <a:p>
            <a:pPr marL="285750" indent="-285750">
              <a:buFont typeface="Arial" panose="020B0604020202020204" pitchFamily="34" charset="0"/>
              <a:buChar char="•"/>
            </a:pPr>
            <a:r>
              <a:rPr lang="zh-CN" altLang="en-US" b="1"/>
              <a:t>自动化测试：</a:t>
            </a:r>
            <a:endParaRPr lang="en-US" altLang="zh-CN" b="1"/>
          </a:p>
          <a:p>
            <a:pPr marL="742950" lvl="1" indent="-285750">
              <a:buFont typeface="Arial" panose="020B0604020202020204" pitchFamily="34" charset="0"/>
              <a:buChar char="•"/>
            </a:pPr>
            <a:r>
              <a:rPr lang="zh-CN" altLang="en-US"/>
              <a:t>编写标准解答，确保自动化测试正确性；</a:t>
            </a:r>
            <a:endParaRPr lang="en-US" altLang="zh-CN"/>
          </a:p>
          <a:p>
            <a:pPr marL="742950" lvl="1" indent="-285750">
              <a:buFont typeface="Arial" panose="020B0604020202020204" pitchFamily="34" charset="0"/>
              <a:buChar char="•"/>
            </a:pPr>
            <a:r>
              <a:rPr lang="zh-CN" altLang="en-US"/>
              <a:t>提供脚本和测试环境；</a:t>
            </a:r>
            <a:endParaRPr lang="en-US" altLang="zh-CN"/>
          </a:p>
          <a:p>
            <a:pPr marL="285750" indent="-285750">
              <a:buFont typeface="Arial" panose="020B0604020202020204" pitchFamily="34" charset="0"/>
              <a:buChar char="•"/>
            </a:pPr>
            <a:r>
              <a:rPr lang="zh-CN" altLang="en-US" b="1"/>
              <a:t>下游任务：</a:t>
            </a:r>
            <a:endParaRPr lang="en-US" altLang="zh-CN" b="1"/>
          </a:p>
          <a:p>
            <a:pPr marL="742950" lvl="1" indent="-285750">
              <a:buFont typeface="Arial" panose="020B0604020202020204" pitchFamily="34" charset="0"/>
              <a:buChar char="•"/>
            </a:pPr>
            <a:r>
              <a:rPr lang="zh-CN" altLang="en-US"/>
              <a:t>多语言代码生成</a:t>
            </a:r>
            <a:endParaRPr lang="en-US" altLang="zh-CN"/>
          </a:p>
          <a:p>
            <a:pPr marL="742950" lvl="1" indent="-285750">
              <a:buFont typeface="Arial" panose="020B0604020202020204" pitchFamily="34" charset="0"/>
              <a:buChar char="•"/>
            </a:pPr>
            <a:r>
              <a:rPr lang="zh-CN" altLang="en-US"/>
              <a:t>跨语言代码翻译</a:t>
            </a:r>
            <a:endParaRPr lang="en-US" altLang="zh-CN"/>
          </a:p>
        </p:txBody>
      </p:sp>
      <p:sp>
        <p:nvSpPr>
          <p:cNvPr id="12" name="Slide Number Placeholder 7">
            <a:extLst>
              <a:ext uri="{FF2B5EF4-FFF2-40B4-BE49-F238E27FC236}">
                <a16:creationId xmlns:a16="http://schemas.microsoft.com/office/drawing/2014/main" id="{689A2385-39BA-0824-29E9-838A9F973345}"/>
              </a:ext>
            </a:extLst>
          </p:cNvPr>
          <p:cNvSpPr txBox="1">
            <a:spLocks/>
          </p:cNvSpPr>
          <p:nvPr/>
        </p:nvSpPr>
        <p:spPr>
          <a:xfrm>
            <a:off x="9398977" y="6492875"/>
            <a:ext cx="2743200" cy="365125"/>
          </a:xfrm>
          <a:prstGeom prst="rect">
            <a:avLst/>
          </a:prstGeom>
        </p:spPr>
        <p:txBody>
          <a:bodyPr vert="horz" lIns="91440" tIns="45720" rIns="91440" bIns="45720" rtlCol="0" anchor="ctr"/>
          <a:lstStyle>
            <a:lvl1pPr marL="0" lvl="0" algn="r" defTabSz="914400">
              <a:lnSpc>
                <a:spcPct val="130000"/>
              </a:lnSpc>
              <a:defRPr sz="1200" kern="1200">
                <a:solidFill>
                  <a:schemeClr val="tx1">
                    <a:tint val="75000"/>
                  </a:schemeClr>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rtl="0">
              <a:lnSpc>
                <a:spcPct val="100000"/>
              </a:lnSpc>
              <a:defRPr/>
            </a:pPr>
            <a:fld id="{C640784E-7143-9840-B3E1-CE9445F3CA5C}" type="slidenum">
              <a:rPr lang="en-US" smtClean="0">
                <a:solidFill>
                  <a:prstClr val="black">
                    <a:tint val="75000"/>
                  </a:prstClr>
                </a:solidFill>
                <a:latin typeface="Microsoft YaHei" panose="020B0503020204020204" pitchFamily="34" charset="-122"/>
                <a:ea typeface="+mn-ea"/>
                <a:cs typeface="Times New Roman" panose="02020603050405020304" pitchFamily="18" charset="0"/>
              </a:rPr>
              <a:pPr rtl="0">
                <a:lnSpc>
                  <a:spcPct val="100000"/>
                </a:lnSpc>
                <a:defRPr/>
              </a:pPr>
              <a:t>32</a:t>
            </a:fld>
            <a:endParaRPr lang="en-US">
              <a:solidFill>
                <a:prstClr val="black">
                  <a:tint val="75000"/>
                </a:prstClr>
              </a:solidFill>
              <a:latin typeface="Microsoft YaHei" panose="020B0503020204020204" pitchFamily="34" charset="-122"/>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AB82BC33-2240-7C39-C227-0A71A22F1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92" y="1208320"/>
            <a:ext cx="8352897" cy="4803680"/>
          </a:xfrm>
          <a:prstGeom prst="rect">
            <a:avLst/>
          </a:prstGeom>
        </p:spPr>
      </p:pic>
    </p:spTree>
    <p:extLst>
      <p:ext uri="{BB962C8B-B14F-4D97-AF65-F5344CB8AC3E}">
        <p14:creationId xmlns:p14="http://schemas.microsoft.com/office/powerpoint/2010/main" val="978741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err="1">
                <a:latin typeface="Microsoft YaHei" panose="020B0503020204020204" pitchFamily="34" charset="-122"/>
                <a:ea typeface="Microsoft YaHei" panose="020B0503020204020204" pitchFamily="34" charset="-122"/>
                <a:cs typeface="Times New Roman" panose="02020603050405020304" pitchFamily="18" charset="0"/>
              </a:rPr>
              <a:t>HumanEval</a:t>
            </a:r>
            <a:r>
              <a:rPr lang="en-US" altLang="zh-CN" sz="3600" b="1">
                <a:latin typeface="Microsoft YaHei" panose="020B0503020204020204" pitchFamily="34" charset="-122"/>
                <a:ea typeface="Microsoft YaHei" panose="020B0503020204020204" pitchFamily="34" charset="-122"/>
                <a:cs typeface="Times New Roman" panose="02020603050405020304" pitchFamily="18" charset="0"/>
              </a:rPr>
              <a:t>-X: </a:t>
            </a:r>
            <a:r>
              <a:rPr lang="zh-CN" altLang="en-US" sz="3600" b="1">
                <a:latin typeface="Microsoft YaHei" panose="020B0503020204020204" pitchFamily="34" charset="-122"/>
                <a:ea typeface="Microsoft YaHei" panose="020B0503020204020204" pitchFamily="34" charset="-122"/>
                <a:cs typeface="Times New Roman" panose="02020603050405020304" pitchFamily="18" charset="0"/>
              </a:rPr>
              <a:t>代码生成任务</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E17E42BE-EDC8-51BC-0A54-D302B798E2C3}"/>
              </a:ext>
            </a:extLst>
          </p:cNvPr>
          <p:cNvSpPr txBox="1"/>
          <p:nvPr/>
        </p:nvSpPr>
        <p:spPr>
          <a:xfrm>
            <a:off x="643651" y="898100"/>
            <a:ext cx="10032234" cy="417358"/>
          </a:xfrm>
          <a:prstGeom prst="rect">
            <a:avLst/>
          </a:prstGeom>
          <a:noFill/>
        </p:spPr>
        <p:txBody>
          <a:bodyPr wrap="none" rtlCol="0">
            <a:spAutoFit/>
          </a:bodyPr>
          <a:lstStyle/>
          <a:p>
            <a:r>
              <a:rPr lang="en-US" b="1" dirty="0" err="1"/>
              <a:t>基线模型</a:t>
            </a:r>
            <a:r>
              <a:rPr lang="zh-CN" altLang="en-US" b="1" dirty="0"/>
              <a:t>：</a:t>
            </a:r>
            <a:r>
              <a:rPr lang="en-US" altLang="zh-CN" dirty="0"/>
              <a:t>InCoder-6.7B (Meta)</a:t>
            </a:r>
            <a:r>
              <a:rPr lang="en-US" altLang="zh-CN" baseline="30000" dirty="0"/>
              <a:t>[1]</a:t>
            </a:r>
            <a:r>
              <a:rPr lang="en-US" altLang="zh-CN" dirty="0"/>
              <a:t>, CodeGen-Multi-6B, CodeGen-Multi-16B (Salesforce)</a:t>
            </a:r>
            <a:r>
              <a:rPr lang="en-US" altLang="zh-CN" baseline="30000" dirty="0"/>
              <a:t>[2]</a:t>
            </a:r>
            <a:endParaRPr lang="en-US" baseline="30000" dirty="0"/>
          </a:p>
        </p:txBody>
      </p:sp>
      <p:sp>
        <p:nvSpPr>
          <p:cNvPr id="23" name="TextBox 22">
            <a:extLst>
              <a:ext uri="{FF2B5EF4-FFF2-40B4-BE49-F238E27FC236}">
                <a16:creationId xmlns:a16="http://schemas.microsoft.com/office/drawing/2014/main" id="{CC734381-02ED-E224-3D91-163878C61B5B}"/>
              </a:ext>
            </a:extLst>
          </p:cNvPr>
          <p:cNvSpPr txBox="1"/>
          <p:nvPr/>
        </p:nvSpPr>
        <p:spPr>
          <a:xfrm>
            <a:off x="469950" y="4965777"/>
            <a:ext cx="10205935" cy="1497654"/>
          </a:xfrm>
          <a:prstGeom prst="rect">
            <a:avLst/>
          </a:prstGeom>
          <a:noFill/>
        </p:spPr>
        <p:txBody>
          <a:bodyPr wrap="none" rtlCol="0">
            <a:spAutoFit/>
          </a:bodyPr>
          <a:lstStyle/>
          <a:p>
            <a:pPr marL="285750" indent="-285750">
              <a:buFont typeface="Arial" panose="020B0604020202020204" pitchFamily="34" charset="0"/>
              <a:buChar char="•"/>
            </a:pPr>
            <a:r>
              <a:rPr lang="en-US" dirty="0" err="1"/>
              <a:t>使用不同temperature</a:t>
            </a:r>
            <a:r>
              <a:rPr lang="en-US" dirty="0"/>
              <a:t>(t=0.2/0.8) </a:t>
            </a:r>
            <a:r>
              <a:rPr lang="en-US" dirty="0" err="1"/>
              <a:t>和</a:t>
            </a:r>
            <a:r>
              <a:rPr lang="en-US" dirty="0"/>
              <a:t> nucleus</a:t>
            </a:r>
            <a:r>
              <a:rPr lang="zh-CN" altLang="en-US" dirty="0"/>
              <a:t> </a:t>
            </a:r>
            <a:r>
              <a:rPr lang="en-US" altLang="zh-CN" dirty="0"/>
              <a:t>sampling(top-p=0.9/0.95) </a:t>
            </a:r>
            <a:r>
              <a:rPr lang="zh-CN" altLang="en-US" dirty="0"/>
              <a:t>方法</a:t>
            </a:r>
            <a:r>
              <a:rPr lang="en-US" dirty="0"/>
              <a:t>采样生成</a:t>
            </a:r>
            <a:r>
              <a:rPr lang="en-US" altLang="zh-CN" dirty="0"/>
              <a:t>200</a:t>
            </a:r>
            <a:r>
              <a:rPr lang="zh-CN" altLang="en-US" dirty="0"/>
              <a:t>次</a:t>
            </a:r>
            <a:r>
              <a:rPr lang="en-US" altLang="zh-CN" dirty="0"/>
              <a:t>;</a:t>
            </a:r>
          </a:p>
          <a:p>
            <a:pPr marL="285750" indent="-285750">
              <a:buFont typeface="Arial" panose="020B0604020202020204" pitchFamily="34" charset="0"/>
              <a:buChar char="•"/>
            </a:pPr>
            <a:r>
              <a:rPr lang="en-US" dirty="0"/>
              <a:t>CodeGeeX模型在Pass</a:t>
            </a:r>
            <a:r>
              <a:rPr lang="en-US" altLang="zh-CN" dirty="0"/>
              <a:t>@1</a:t>
            </a:r>
            <a:r>
              <a:rPr lang="zh-CN" altLang="en-US" dirty="0"/>
              <a:t>和</a:t>
            </a:r>
            <a:r>
              <a:rPr lang="en-US" altLang="zh-CN" dirty="0"/>
              <a:t>Pass@10</a:t>
            </a:r>
            <a:r>
              <a:rPr lang="zh-CN" altLang="en-US" dirty="0"/>
              <a:t>上有优势，并</a:t>
            </a:r>
            <a:r>
              <a:rPr lang="en-US" dirty="0" err="1"/>
              <a:t>取得了最佳的平均性能</a:t>
            </a:r>
            <a:r>
              <a:rPr lang="zh-CN" altLang="en-US" dirty="0"/>
              <a:t>；</a:t>
            </a:r>
            <a:endParaRPr lang="en-US" altLang="zh-CN" dirty="0"/>
          </a:p>
          <a:p>
            <a:pPr marL="285750" indent="-285750">
              <a:buFont typeface="Arial" panose="020B0604020202020204" pitchFamily="34" charset="0"/>
              <a:buChar char="•"/>
            </a:pPr>
            <a:r>
              <a:rPr lang="zh-CN" altLang="en-US" dirty="0"/>
              <a:t>不同模型擅长语言不同，</a:t>
            </a:r>
            <a:r>
              <a:rPr lang="en-US" altLang="zh-CN" dirty="0" err="1"/>
              <a:t>CodeGeeX</a:t>
            </a:r>
            <a:r>
              <a:rPr lang="zh-CN" altLang="en-US" dirty="0"/>
              <a:t>擅长</a:t>
            </a:r>
            <a:r>
              <a:rPr lang="en-US" altLang="zh-CN" dirty="0"/>
              <a:t>Python</a:t>
            </a:r>
            <a:r>
              <a:rPr lang="zh-CN" altLang="en-US" dirty="0"/>
              <a:t>，</a:t>
            </a:r>
            <a:r>
              <a:rPr lang="en-US" altLang="zh-CN" dirty="0"/>
              <a:t>CodeGen-Multi-16B</a:t>
            </a:r>
            <a:r>
              <a:rPr lang="zh-CN" altLang="en-US" dirty="0"/>
              <a:t>擅长</a:t>
            </a:r>
            <a:r>
              <a:rPr lang="en-US" altLang="zh-CN" dirty="0"/>
              <a:t>Java</a:t>
            </a:r>
            <a:r>
              <a:rPr lang="zh-CN" altLang="en-US" dirty="0"/>
              <a:t>；</a:t>
            </a:r>
            <a:endParaRPr lang="en-US" altLang="zh-CN" dirty="0"/>
          </a:p>
          <a:p>
            <a:pPr marL="285750" indent="-285750">
              <a:buFont typeface="Arial" panose="020B0604020202020204" pitchFamily="34" charset="0"/>
              <a:buChar char="•"/>
            </a:pPr>
            <a:r>
              <a:rPr lang="zh-CN" altLang="en-US" dirty="0"/>
              <a:t>分配</a:t>
            </a:r>
            <a:r>
              <a:rPr lang="en-US" altLang="zh-CN" dirty="0"/>
              <a:t>budget</a:t>
            </a:r>
            <a:r>
              <a:rPr lang="zh-CN" altLang="en-US" dirty="0"/>
              <a:t>到不同语言上（</a:t>
            </a:r>
            <a:r>
              <a:rPr lang="en-US" altLang="zh-CN" dirty="0">
                <a:solidFill>
                  <a:srgbClr val="FF0000"/>
                </a:solidFill>
              </a:rPr>
              <a:t>weighted budgets</a:t>
            </a:r>
            <a:r>
              <a:rPr lang="zh-CN" altLang="en-US" dirty="0"/>
              <a:t>），超过单语言任一单语言的最佳性能；</a:t>
            </a:r>
            <a:endParaRPr lang="en-US" dirty="0"/>
          </a:p>
        </p:txBody>
      </p:sp>
      <p:pic>
        <p:nvPicPr>
          <p:cNvPr id="3" name="Picture 2">
            <a:extLst>
              <a:ext uri="{FF2B5EF4-FFF2-40B4-BE49-F238E27FC236}">
                <a16:creationId xmlns:a16="http://schemas.microsoft.com/office/drawing/2014/main" id="{2A60EFB8-81BF-D59A-F97D-1CC4474A6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20" y="1372223"/>
            <a:ext cx="11466969" cy="3508851"/>
          </a:xfrm>
          <a:prstGeom prst="rect">
            <a:avLst/>
          </a:prstGeom>
        </p:spPr>
      </p:pic>
      <p:sp>
        <p:nvSpPr>
          <p:cNvPr id="7" name="TextBox 6">
            <a:extLst>
              <a:ext uri="{FF2B5EF4-FFF2-40B4-BE49-F238E27FC236}">
                <a16:creationId xmlns:a16="http://schemas.microsoft.com/office/drawing/2014/main" id="{8EFDCFA5-F0A8-E88B-09E3-DAC12BCB4814}"/>
              </a:ext>
            </a:extLst>
          </p:cNvPr>
          <p:cNvSpPr txBox="1"/>
          <p:nvPr/>
        </p:nvSpPr>
        <p:spPr>
          <a:xfrm>
            <a:off x="336884" y="6470248"/>
            <a:ext cx="10633039" cy="358753"/>
          </a:xfrm>
          <a:prstGeom prst="rect">
            <a:avLst/>
          </a:prstGeom>
          <a:noFill/>
        </p:spPr>
        <p:txBody>
          <a:bodyPr wrap="none" rtlCol="0">
            <a:spAutoFit/>
          </a:bodyPr>
          <a:lstStyle/>
          <a:p>
            <a:r>
              <a:rPr lang="en-US" sz="700" dirty="0">
                <a:latin typeface="Microsoft YaHei" panose="020B0503020204020204" pitchFamily="34" charset="-122"/>
                <a:ea typeface="Microsoft YaHei" panose="020B0503020204020204" pitchFamily="34" charset="-122"/>
              </a:rPr>
              <a:t>[1] </a:t>
            </a:r>
            <a:r>
              <a:rPr lang="en-GB" sz="700" b="0" i="0" dirty="0">
                <a:solidFill>
                  <a:srgbClr val="333333"/>
                </a:solidFill>
                <a:effectLst/>
                <a:latin typeface="Microsoft YaHei" panose="020B0503020204020204" pitchFamily="34" charset="-122"/>
                <a:ea typeface="Microsoft YaHei" panose="020B0503020204020204" pitchFamily="34" charset="-122"/>
              </a:rPr>
              <a:t>Daniel Fried, Armen </a:t>
            </a:r>
            <a:r>
              <a:rPr lang="en-GB" sz="700" b="0" i="0" dirty="0" err="1">
                <a:solidFill>
                  <a:srgbClr val="333333"/>
                </a:solidFill>
                <a:effectLst/>
                <a:latin typeface="Microsoft YaHei" panose="020B0503020204020204" pitchFamily="34" charset="-122"/>
                <a:ea typeface="Microsoft YaHei" panose="020B0503020204020204" pitchFamily="34" charset="-122"/>
              </a:rPr>
              <a:t>Aghajanyan</a:t>
            </a:r>
            <a:r>
              <a:rPr lang="en-GB" sz="700" b="0" i="0" dirty="0">
                <a:solidFill>
                  <a:srgbClr val="333333"/>
                </a:solidFill>
                <a:effectLst/>
                <a:latin typeface="Microsoft YaHei" panose="020B0503020204020204" pitchFamily="34" charset="-122"/>
                <a:ea typeface="Microsoft YaHei" panose="020B0503020204020204" pitchFamily="34" charset="-122"/>
              </a:rPr>
              <a:t>, Jessy Lin, </a:t>
            </a:r>
            <a:r>
              <a:rPr lang="en-GB" sz="700" b="0" i="0" dirty="0" err="1">
                <a:solidFill>
                  <a:srgbClr val="333333"/>
                </a:solidFill>
                <a:effectLst/>
                <a:latin typeface="Microsoft YaHei" panose="020B0503020204020204" pitchFamily="34" charset="-122"/>
                <a:ea typeface="Microsoft YaHei" panose="020B0503020204020204" pitchFamily="34" charset="-122"/>
              </a:rPr>
              <a:t>Sida</a:t>
            </a:r>
            <a:r>
              <a:rPr lang="en-GB" sz="700" b="0" i="0" dirty="0">
                <a:solidFill>
                  <a:srgbClr val="333333"/>
                </a:solidFill>
                <a:effectLst/>
                <a:latin typeface="Microsoft YaHei" panose="020B0503020204020204" pitchFamily="34" charset="-122"/>
                <a:ea typeface="Microsoft YaHei" panose="020B0503020204020204" pitchFamily="34" charset="-122"/>
              </a:rPr>
              <a:t> Wang, Eric Wallace, Freda Shi, </a:t>
            </a:r>
            <a:r>
              <a:rPr lang="en-GB" sz="700" b="0" i="0" dirty="0" err="1">
                <a:solidFill>
                  <a:srgbClr val="333333"/>
                </a:solidFill>
                <a:effectLst/>
                <a:latin typeface="Microsoft YaHei" panose="020B0503020204020204" pitchFamily="34" charset="-122"/>
                <a:ea typeface="Microsoft YaHei" panose="020B0503020204020204" pitchFamily="34" charset="-122"/>
              </a:rPr>
              <a:t>Ruiqi</a:t>
            </a:r>
            <a:r>
              <a:rPr lang="en-GB" sz="700" b="0" i="0" dirty="0">
                <a:solidFill>
                  <a:srgbClr val="333333"/>
                </a:solidFill>
                <a:effectLst/>
                <a:latin typeface="Microsoft YaHei" panose="020B0503020204020204" pitchFamily="34" charset="-122"/>
                <a:ea typeface="Microsoft YaHei" panose="020B0503020204020204" pitchFamily="34" charset="-122"/>
              </a:rPr>
              <a:t> Zhong, Wen-tau </a:t>
            </a:r>
            <a:r>
              <a:rPr lang="en-GB" sz="700" b="0" i="0" dirty="0" err="1">
                <a:solidFill>
                  <a:srgbClr val="333333"/>
                </a:solidFill>
                <a:effectLst/>
                <a:latin typeface="Microsoft YaHei" panose="020B0503020204020204" pitchFamily="34" charset="-122"/>
                <a:ea typeface="Microsoft YaHei" panose="020B0503020204020204" pitchFamily="34" charset="-122"/>
              </a:rPr>
              <a:t>Yih</a:t>
            </a:r>
            <a:r>
              <a:rPr lang="en-GB" sz="700" b="0" i="0" dirty="0">
                <a:solidFill>
                  <a:srgbClr val="333333"/>
                </a:solidFill>
                <a:effectLst/>
                <a:latin typeface="Microsoft YaHei" panose="020B0503020204020204" pitchFamily="34" charset="-122"/>
                <a:ea typeface="Microsoft YaHei" panose="020B0503020204020204" pitchFamily="34" charset="-122"/>
              </a:rPr>
              <a:t>, Luke </a:t>
            </a:r>
            <a:r>
              <a:rPr lang="en-GB" sz="700" b="0" i="0" dirty="0" err="1">
                <a:solidFill>
                  <a:srgbClr val="333333"/>
                </a:solidFill>
                <a:effectLst/>
                <a:latin typeface="Microsoft YaHei" panose="020B0503020204020204" pitchFamily="34" charset="-122"/>
                <a:ea typeface="Microsoft YaHei" panose="020B0503020204020204" pitchFamily="34" charset="-122"/>
              </a:rPr>
              <a:t>Zettlemoyer</a:t>
            </a:r>
            <a:r>
              <a:rPr lang="en-GB" sz="700" b="0" i="0" dirty="0">
                <a:solidFill>
                  <a:srgbClr val="333333"/>
                </a:solidFill>
                <a:effectLst/>
                <a:latin typeface="Microsoft YaHei" panose="020B0503020204020204" pitchFamily="34" charset="-122"/>
                <a:ea typeface="Microsoft YaHei" panose="020B0503020204020204" pitchFamily="34" charset="-122"/>
              </a:rPr>
              <a:t>, and Mike Lewis. </a:t>
            </a:r>
            <a:r>
              <a:rPr lang="en-GB" sz="700" b="0" i="1" dirty="0" err="1">
                <a:solidFill>
                  <a:srgbClr val="333333"/>
                </a:solidFill>
                <a:effectLst/>
                <a:latin typeface="Microsoft YaHei" panose="020B0503020204020204" pitchFamily="34" charset="-122"/>
                <a:ea typeface="Microsoft YaHei" panose="020B0503020204020204" pitchFamily="34" charset="-122"/>
              </a:rPr>
              <a:t>InCoder</a:t>
            </a:r>
            <a:r>
              <a:rPr lang="en-GB" sz="700" b="0" i="1" dirty="0">
                <a:solidFill>
                  <a:srgbClr val="333333"/>
                </a:solidFill>
                <a:effectLst/>
                <a:latin typeface="Microsoft YaHei" panose="020B0503020204020204" pitchFamily="34" charset="-122"/>
                <a:ea typeface="Microsoft YaHei" panose="020B0503020204020204" pitchFamily="34" charset="-122"/>
              </a:rPr>
              <a:t>: A generative model for code infilling and synthesis.</a:t>
            </a:r>
            <a:r>
              <a:rPr lang="en-GB" sz="700" b="0" i="0" dirty="0">
                <a:solidFill>
                  <a:srgbClr val="333333"/>
                </a:solidFill>
                <a:effectLst/>
                <a:latin typeface="Microsoft YaHei" panose="020B0503020204020204" pitchFamily="34" charset="-122"/>
                <a:ea typeface="Microsoft YaHei" panose="020B0503020204020204" pitchFamily="34" charset="-122"/>
              </a:rPr>
              <a:t> </a:t>
            </a:r>
            <a:r>
              <a:rPr lang="en-GB" sz="700" b="0" i="0" dirty="0" err="1">
                <a:solidFill>
                  <a:srgbClr val="333333"/>
                </a:solidFill>
                <a:effectLst/>
                <a:latin typeface="Microsoft YaHei" panose="020B0503020204020204" pitchFamily="34" charset="-122"/>
                <a:ea typeface="Microsoft YaHei" panose="020B0503020204020204" pitchFamily="34" charset="-122"/>
              </a:rPr>
              <a:t>arXiv</a:t>
            </a:r>
            <a:r>
              <a:rPr lang="en-GB" sz="700" b="0" i="0" dirty="0">
                <a:solidFill>
                  <a:srgbClr val="333333"/>
                </a:solidFill>
                <a:effectLst/>
                <a:latin typeface="Microsoft YaHei" panose="020B0503020204020204" pitchFamily="34" charset="-122"/>
                <a:ea typeface="Microsoft YaHei" panose="020B0503020204020204" pitchFamily="34" charset="-122"/>
              </a:rPr>
              <a:t> preprint arXiv:2204.05999, 2022.</a:t>
            </a:r>
          </a:p>
          <a:p>
            <a:r>
              <a:rPr lang="en-GB" sz="700" dirty="0">
                <a:solidFill>
                  <a:srgbClr val="333333"/>
                </a:solidFill>
                <a:latin typeface="Microsoft YaHei" panose="020B0503020204020204" pitchFamily="34" charset="-122"/>
                <a:ea typeface="Microsoft YaHei" panose="020B0503020204020204" pitchFamily="34" charset="-122"/>
              </a:rPr>
              <a:t>[2] </a:t>
            </a:r>
            <a:r>
              <a:rPr lang="en-GB" sz="700" b="0" i="0" dirty="0">
                <a:solidFill>
                  <a:srgbClr val="333333"/>
                </a:solidFill>
                <a:effectLst/>
                <a:latin typeface="Microsoft YaHei" panose="020B0503020204020204" pitchFamily="34" charset="-122"/>
                <a:ea typeface="Microsoft YaHei" panose="020B0503020204020204" pitchFamily="34" charset="-122"/>
              </a:rPr>
              <a:t>Erik Nijkamp, Bo Pang, Hiroaki Hayashi, </a:t>
            </a:r>
            <a:r>
              <a:rPr lang="en-GB" sz="700" b="0" i="0" dirty="0" err="1">
                <a:solidFill>
                  <a:srgbClr val="333333"/>
                </a:solidFill>
                <a:effectLst/>
                <a:latin typeface="Microsoft YaHei" panose="020B0503020204020204" pitchFamily="34" charset="-122"/>
                <a:ea typeface="Microsoft YaHei" panose="020B0503020204020204" pitchFamily="34" charset="-122"/>
              </a:rPr>
              <a:t>Lifu</a:t>
            </a:r>
            <a:r>
              <a:rPr lang="en-GB" sz="700" b="0" i="0" dirty="0">
                <a:solidFill>
                  <a:srgbClr val="333333"/>
                </a:solidFill>
                <a:effectLst/>
                <a:latin typeface="Microsoft YaHei" panose="020B0503020204020204" pitchFamily="34" charset="-122"/>
                <a:ea typeface="Microsoft YaHei" panose="020B0503020204020204" pitchFamily="34" charset="-122"/>
              </a:rPr>
              <a:t> Tu, Huan Wang, </a:t>
            </a:r>
            <a:r>
              <a:rPr lang="en-GB" sz="700" b="0" i="0" dirty="0" err="1">
                <a:solidFill>
                  <a:srgbClr val="333333"/>
                </a:solidFill>
                <a:effectLst/>
                <a:latin typeface="Microsoft YaHei" panose="020B0503020204020204" pitchFamily="34" charset="-122"/>
                <a:ea typeface="Microsoft YaHei" panose="020B0503020204020204" pitchFamily="34" charset="-122"/>
              </a:rPr>
              <a:t>Yingbo</a:t>
            </a:r>
            <a:r>
              <a:rPr lang="en-GB" sz="700" b="0" i="0" dirty="0">
                <a:solidFill>
                  <a:srgbClr val="333333"/>
                </a:solidFill>
                <a:effectLst/>
                <a:latin typeface="Microsoft YaHei" panose="020B0503020204020204" pitchFamily="34" charset="-122"/>
                <a:ea typeface="Microsoft YaHei" panose="020B0503020204020204" pitchFamily="34" charset="-122"/>
              </a:rPr>
              <a:t> Zhou, Silvio Savarese, and </a:t>
            </a:r>
            <a:r>
              <a:rPr lang="en-GB" sz="700" b="0" i="0" dirty="0" err="1">
                <a:solidFill>
                  <a:srgbClr val="333333"/>
                </a:solidFill>
                <a:effectLst/>
                <a:latin typeface="Microsoft YaHei" panose="020B0503020204020204" pitchFamily="34" charset="-122"/>
                <a:ea typeface="Microsoft YaHei" panose="020B0503020204020204" pitchFamily="34" charset="-122"/>
              </a:rPr>
              <a:t>Caiming</a:t>
            </a:r>
            <a:r>
              <a:rPr lang="en-GB" sz="700" b="0" i="0" dirty="0">
                <a:solidFill>
                  <a:srgbClr val="333333"/>
                </a:solidFill>
                <a:effectLst/>
                <a:latin typeface="Microsoft YaHei" panose="020B0503020204020204" pitchFamily="34" charset="-122"/>
                <a:ea typeface="Microsoft YaHei" panose="020B0503020204020204" pitchFamily="34" charset="-122"/>
              </a:rPr>
              <a:t> </a:t>
            </a:r>
            <a:r>
              <a:rPr lang="en-GB" sz="700" b="0" i="0" dirty="0" err="1">
                <a:solidFill>
                  <a:srgbClr val="333333"/>
                </a:solidFill>
                <a:effectLst/>
                <a:latin typeface="Microsoft YaHei" panose="020B0503020204020204" pitchFamily="34" charset="-122"/>
                <a:ea typeface="Microsoft YaHei" panose="020B0503020204020204" pitchFamily="34" charset="-122"/>
              </a:rPr>
              <a:t>Xiong</a:t>
            </a:r>
            <a:r>
              <a:rPr lang="en-GB" sz="700" b="0" i="0" dirty="0">
                <a:solidFill>
                  <a:srgbClr val="333333"/>
                </a:solidFill>
                <a:effectLst/>
                <a:latin typeface="Microsoft YaHei" panose="020B0503020204020204" pitchFamily="34" charset="-122"/>
                <a:ea typeface="Microsoft YaHei" panose="020B0503020204020204" pitchFamily="34" charset="-122"/>
              </a:rPr>
              <a:t>. </a:t>
            </a:r>
            <a:r>
              <a:rPr lang="en-GB" sz="700" b="0" i="1" dirty="0">
                <a:solidFill>
                  <a:srgbClr val="333333"/>
                </a:solidFill>
                <a:effectLst/>
                <a:latin typeface="Microsoft YaHei" panose="020B0503020204020204" pitchFamily="34" charset="-122"/>
                <a:ea typeface="Microsoft YaHei" panose="020B0503020204020204" pitchFamily="34" charset="-122"/>
              </a:rPr>
              <a:t>A conversational paradigm for program synthesis.</a:t>
            </a:r>
            <a:r>
              <a:rPr lang="en-GB" sz="700" b="0" i="0" dirty="0">
                <a:solidFill>
                  <a:srgbClr val="333333"/>
                </a:solidFill>
                <a:effectLst/>
                <a:latin typeface="Microsoft YaHei" panose="020B0503020204020204" pitchFamily="34" charset="-122"/>
                <a:ea typeface="Microsoft YaHei" panose="020B0503020204020204" pitchFamily="34" charset="-122"/>
              </a:rPr>
              <a:t> </a:t>
            </a:r>
            <a:r>
              <a:rPr lang="en-GB" sz="700" b="0" i="0" dirty="0" err="1">
                <a:solidFill>
                  <a:srgbClr val="333333"/>
                </a:solidFill>
                <a:effectLst/>
                <a:latin typeface="Microsoft YaHei" panose="020B0503020204020204" pitchFamily="34" charset="-122"/>
                <a:ea typeface="Microsoft YaHei" panose="020B0503020204020204" pitchFamily="34" charset="-122"/>
              </a:rPr>
              <a:t>arXiv</a:t>
            </a:r>
            <a:r>
              <a:rPr lang="en-GB" sz="700" b="0" i="0" dirty="0">
                <a:solidFill>
                  <a:srgbClr val="333333"/>
                </a:solidFill>
                <a:effectLst/>
                <a:latin typeface="Microsoft YaHei" panose="020B0503020204020204" pitchFamily="34" charset="-122"/>
                <a:ea typeface="Microsoft YaHei" panose="020B0503020204020204" pitchFamily="34" charset="-122"/>
              </a:rPr>
              <a:t> preprint arXiv:2203.13474, 2022.</a:t>
            </a:r>
            <a:endParaRPr lang="en-US" sz="7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57379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3600" b="1">
                <a:latin typeface="Microsoft YaHei" panose="020B0503020204020204" pitchFamily="34" charset="-122"/>
                <a:ea typeface="Microsoft YaHei" panose="020B0503020204020204" pitchFamily="34" charset="-122"/>
                <a:cs typeface="Times New Roman" panose="02020603050405020304" pitchFamily="18" charset="0"/>
              </a:rPr>
              <a:t>代码生成示例</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4" name="TextBox 3">
            <a:extLst>
              <a:ext uri="{FF2B5EF4-FFF2-40B4-BE49-F238E27FC236}">
                <a16:creationId xmlns:a16="http://schemas.microsoft.com/office/drawing/2014/main" id="{7E30097E-8899-F454-ADBE-7D16F43BA7B4}"/>
              </a:ext>
            </a:extLst>
          </p:cNvPr>
          <p:cNvSpPr txBox="1"/>
          <p:nvPr/>
        </p:nvSpPr>
        <p:spPr>
          <a:xfrm>
            <a:off x="3049200" y="3200521"/>
            <a:ext cx="6098400" cy="417358"/>
          </a:xfrm>
          <a:prstGeom prst="rect">
            <a:avLst/>
          </a:prstGeom>
          <a:noFill/>
        </p:spPr>
        <p:txBody>
          <a:bodyPr wrap="square">
            <a:spAutoFit/>
          </a:bodyPr>
          <a:lstStyle/>
          <a:p>
            <a:endParaRPr lang="en-US"/>
          </a:p>
        </p:txBody>
      </p:sp>
      <p:pic>
        <p:nvPicPr>
          <p:cNvPr id="13" name="Picture 12">
            <a:extLst>
              <a:ext uri="{FF2B5EF4-FFF2-40B4-BE49-F238E27FC236}">
                <a16:creationId xmlns:a16="http://schemas.microsoft.com/office/drawing/2014/main" id="{28951131-BF37-C48C-4B0A-4011FF7FA030}"/>
              </a:ext>
            </a:extLst>
          </p:cNvPr>
          <p:cNvPicPr>
            <a:picLocks noChangeAspect="1"/>
          </p:cNvPicPr>
          <p:nvPr/>
        </p:nvPicPr>
        <p:blipFill>
          <a:blip r:embed="rId3"/>
          <a:stretch>
            <a:fillRect/>
          </a:stretch>
        </p:blipFill>
        <p:spPr>
          <a:xfrm>
            <a:off x="390625" y="1424023"/>
            <a:ext cx="5758709" cy="3970353"/>
          </a:xfrm>
          <a:prstGeom prst="rect">
            <a:avLst/>
          </a:prstGeom>
        </p:spPr>
      </p:pic>
      <p:pic>
        <p:nvPicPr>
          <p:cNvPr id="15" name="Picture 14">
            <a:extLst>
              <a:ext uri="{FF2B5EF4-FFF2-40B4-BE49-F238E27FC236}">
                <a16:creationId xmlns:a16="http://schemas.microsoft.com/office/drawing/2014/main" id="{5417AB3B-4184-8009-C184-0612BD96F448}"/>
              </a:ext>
            </a:extLst>
          </p:cNvPr>
          <p:cNvPicPr>
            <a:picLocks noChangeAspect="1"/>
          </p:cNvPicPr>
          <p:nvPr/>
        </p:nvPicPr>
        <p:blipFill>
          <a:blip r:embed="rId4"/>
          <a:stretch>
            <a:fillRect/>
          </a:stretch>
        </p:blipFill>
        <p:spPr>
          <a:xfrm>
            <a:off x="6149334" y="1421811"/>
            <a:ext cx="5668233" cy="3974777"/>
          </a:xfrm>
          <a:prstGeom prst="rect">
            <a:avLst/>
          </a:prstGeom>
        </p:spPr>
      </p:pic>
      <p:sp>
        <p:nvSpPr>
          <p:cNvPr id="16" name="TextBox 15">
            <a:extLst>
              <a:ext uri="{FF2B5EF4-FFF2-40B4-BE49-F238E27FC236}">
                <a16:creationId xmlns:a16="http://schemas.microsoft.com/office/drawing/2014/main" id="{D81AC082-3619-ABFE-9969-C31E12C09BF7}"/>
              </a:ext>
            </a:extLst>
          </p:cNvPr>
          <p:cNvSpPr txBox="1"/>
          <p:nvPr/>
        </p:nvSpPr>
        <p:spPr>
          <a:xfrm>
            <a:off x="2109633" y="5394376"/>
            <a:ext cx="8079401" cy="453394"/>
          </a:xfrm>
          <a:prstGeom prst="rect">
            <a:avLst/>
          </a:prstGeom>
          <a:ln w="12700">
            <a:prstDash val="solid"/>
          </a:ln>
        </p:spPr>
        <p:txBody>
          <a:bodyPr wrap="square">
            <a:spAutoFit/>
          </a:bodyPr>
          <a:lstStyle/>
          <a:p>
            <a:r>
              <a:rPr lang="zh-CN" altLang="en-US" sz="2000" dirty="0"/>
              <a:t>在提供详细描述和示例的情况下，模型可以更好生成符合要求的代码；</a:t>
            </a:r>
            <a:endParaRPr lang="zh-CN" sz="2000" dirty="0"/>
          </a:p>
        </p:txBody>
      </p:sp>
    </p:spTree>
    <p:extLst>
      <p:ext uri="{BB962C8B-B14F-4D97-AF65-F5344CB8AC3E}">
        <p14:creationId xmlns:p14="http://schemas.microsoft.com/office/powerpoint/2010/main" val="934387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代码生成示例（其他语言输入）</a:t>
            </a:r>
            <a:endParaRPr lang="zh-CN" altLang="en-US" sz="3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4" name="TextBox 3">
            <a:extLst>
              <a:ext uri="{FF2B5EF4-FFF2-40B4-BE49-F238E27FC236}">
                <a16:creationId xmlns:a16="http://schemas.microsoft.com/office/drawing/2014/main" id="{7E30097E-8899-F454-ADBE-7D16F43BA7B4}"/>
              </a:ext>
            </a:extLst>
          </p:cNvPr>
          <p:cNvSpPr txBox="1"/>
          <p:nvPr/>
        </p:nvSpPr>
        <p:spPr>
          <a:xfrm>
            <a:off x="3049200" y="3200521"/>
            <a:ext cx="6098400" cy="417358"/>
          </a:xfrm>
          <a:prstGeom prst="rect">
            <a:avLst/>
          </a:prstGeom>
          <a:noFill/>
        </p:spPr>
        <p:txBody>
          <a:bodyPr wrap="square">
            <a:spAutoFit/>
          </a:bodyPr>
          <a:lstStyle/>
          <a:p>
            <a:endParaRPr lang="en-US"/>
          </a:p>
        </p:txBody>
      </p:sp>
      <p:pic>
        <p:nvPicPr>
          <p:cNvPr id="10" name="Picture 9">
            <a:extLst>
              <a:ext uri="{FF2B5EF4-FFF2-40B4-BE49-F238E27FC236}">
                <a16:creationId xmlns:a16="http://schemas.microsoft.com/office/drawing/2014/main" id="{1FD7ACE6-525E-FD14-23EB-8DE89970D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632" y="972666"/>
            <a:ext cx="9058736" cy="5708934"/>
          </a:xfrm>
          <a:prstGeom prst="rect">
            <a:avLst/>
          </a:prstGeom>
        </p:spPr>
      </p:pic>
    </p:spTree>
    <p:extLst>
      <p:ext uri="{BB962C8B-B14F-4D97-AF65-F5344CB8AC3E}">
        <p14:creationId xmlns:p14="http://schemas.microsoft.com/office/powerpoint/2010/main" val="2805421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代码生成结果分析</a:t>
            </a:r>
            <a:endParaRPr lang="zh-CN" altLang="en-US" sz="3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4" name="TextBox 3">
            <a:extLst>
              <a:ext uri="{FF2B5EF4-FFF2-40B4-BE49-F238E27FC236}">
                <a16:creationId xmlns:a16="http://schemas.microsoft.com/office/drawing/2014/main" id="{7E30097E-8899-F454-ADBE-7D16F43BA7B4}"/>
              </a:ext>
            </a:extLst>
          </p:cNvPr>
          <p:cNvSpPr txBox="1"/>
          <p:nvPr/>
        </p:nvSpPr>
        <p:spPr>
          <a:xfrm>
            <a:off x="586359" y="5602091"/>
            <a:ext cx="5737898" cy="777457"/>
          </a:xfrm>
          <a:prstGeom prst="rect">
            <a:avLst/>
          </a:prstGeom>
          <a:noFill/>
        </p:spPr>
        <p:txBody>
          <a:bodyPr wrap="square">
            <a:spAutoFit/>
          </a:bodyPr>
          <a:lstStyle/>
          <a:p>
            <a:r>
              <a:rPr lang="en-US" b="1" dirty="0"/>
              <a:t>观察</a:t>
            </a:r>
            <a:r>
              <a:rPr lang="en-US" altLang="zh-CN" b="1" dirty="0"/>
              <a:t>1:</a:t>
            </a:r>
            <a:r>
              <a:rPr lang="zh-CN" altLang="en-US" b="1" dirty="0"/>
              <a:t> </a:t>
            </a:r>
            <a:r>
              <a:rPr lang="zh-CN" altLang="en-US" dirty="0"/>
              <a:t>不同语言解决问题的分布存在差异；</a:t>
            </a:r>
            <a:endParaRPr lang="en-US" altLang="zh-CN" dirty="0"/>
          </a:p>
          <a:p>
            <a:r>
              <a:rPr lang="en-US" b="1" dirty="0"/>
              <a:t>观察</a:t>
            </a:r>
            <a:r>
              <a:rPr lang="en-US" altLang="zh-CN" b="1" dirty="0"/>
              <a:t>2:</a:t>
            </a:r>
            <a:r>
              <a:rPr lang="zh-CN" altLang="en-US" b="1" dirty="0"/>
              <a:t> </a:t>
            </a:r>
            <a:r>
              <a:rPr lang="zh-CN" altLang="en-US" dirty="0"/>
              <a:t>语法和运行时错误占比低，主要是输出结果不对；</a:t>
            </a:r>
            <a:endParaRPr lang="en-US" dirty="0"/>
          </a:p>
        </p:txBody>
      </p:sp>
      <p:pic>
        <p:nvPicPr>
          <p:cNvPr id="6" name="Picture 5">
            <a:extLst>
              <a:ext uri="{FF2B5EF4-FFF2-40B4-BE49-F238E27FC236}">
                <a16:creationId xmlns:a16="http://schemas.microsoft.com/office/drawing/2014/main" id="{A52D397A-03EA-27B8-9F8B-9EF956FD6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782" y="984728"/>
            <a:ext cx="5135859" cy="5367946"/>
          </a:xfrm>
          <a:prstGeom prst="rect">
            <a:avLst/>
          </a:prstGeom>
        </p:spPr>
      </p:pic>
      <p:pic>
        <p:nvPicPr>
          <p:cNvPr id="13" name="Picture 12">
            <a:extLst>
              <a:ext uri="{FF2B5EF4-FFF2-40B4-BE49-F238E27FC236}">
                <a16:creationId xmlns:a16="http://schemas.microsoft.com/office/drawing/2014/main" id="{8FF98425-5DB9-E36D-0CD6-45E3582A9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642" y="984728"/>
            <a:ext cx="5612195" cy="4357294"/>
          </a:xfrm>
          <a:prstGeom prst="rect">
            <a:avLst/>
          </a:prstGeom>
        </p:spPr>
      </p:pic>
    </p:spTree>
    <p:extLst>
      <p:ext uri="{BB962C8B-B14F-4D97-AF65-F5344CB8AC3E}">
        <p14:creationId xmlns:p14="http://schemas.microsoft.com/office/powerpoint/2010/main" val="3730225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err="1">
                <a:latin typeface="Microsoft YaHei" panose="020B0503020204020204" pitchFamily="34" charset="-122"/>
                <a:ea typeface="Microsoft YaHei" panose="020B0503020204020204" pitchFamily="34" charset="-122"/>
                <a:cs typeface="Times New Roman" panose="02020603050405020304" pitchFamily="18" charset="0"/>
              </a:rPr>
              <a:t>HumanEval</a:t>
            </a:r>
            <a:r>
              <a:rPr lang="en-US" altLang="zh-CN" sz="3600" b="1">
                <a:latin typeface="Microsoft YaHei" panose="020B0503020204020204" pitchFamily="34" charset="-122"/>
                <a:ea typeface="Microsoft YaHei" panose="020B0503020204020204" pitchFamily="34" charset="-122"/>
                <a:cs typeface="Times New Roman" panose="02020603050405020304" pitchFamily="18" charset="0"/>
              </a:rPr>
              <a:t>-X: </a:t>
            </a:r>
            <a:r>
              <a:rPr lang="zh-CN" altLang="en-US" sz="3600" b="1">
                <a:latin typeface="Microsoft YaHei" panose="020B0503020204020204" pitchFamily="34" charset="-122"/>
                <a:ea typeface="Microsoft YaHei" panose="020B0503020204020204" pitchFamily="34" charset="-122"/>
                <a:cs typeface="Times New Roman" panose="02020603050405020304" pitchFamily="18" charset="0"/>
              </a:rPr>
              <a:t>代码翻译任务</a:t>
            </a:r>
            <a:endParaRPr lang="zh-CN" altLang="en-US" sz="360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6" name="TextBox 5">
            <a:extLst>
              <a:ext uri="{FF2B5EF4-FFF2-40B4-BE49-F238E27FC236}">
                <a16:creationId xmlns:a16="http://schemas.microsoft.com/office/drawing/2014/main" id="{87392A7A-589F-84E4-E6AD-A38D618D8600}"/>
              </a:ext>
            </a:extLst>
          </p:cNvPr>
          <p:cNvSpPr txBox="1"/>
          <p:nvPr/>
        </p:nvSpPr>
        <p:spPr>
          <a:xfrm>
            <a:off x="2199775" y="5554540"/>
            <a:ext cx="3877985" cy="417358"/>
          </a:xfrm>
          <a:prstGeom prst="rect">
            <a:avLst/>
          </a:prstGeom>
          <a:noFill/>
        </p:spPr>
        <p:txBody>
          <a:bodyPr wrap="none" rtlCol="0">
            <a:spAutoFit/>
          </a:bodyPr>
          <a:lstStyle/>
          <a:p>
            <a:r>
              <a:rPr lang="zh-CN" altLang="en-US">
                <a:latin typeface="Microsoft YaHei" panose="020B0503020204020204" pitchFamily="34" charset="-122"/>
                <a:cs typeface="Times New Roman" panose="02020603050405020304" pitchFamily="18" charset="0"/>
              </a:rPr>
              <a:t>把一种语言的代码翻译成另一种语言</a:t>
            </a:r>
            <a:endParaRPr lang="en-US" altLang="zh-CN">
              <a:latin typeface="Microsoft YaHei"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AA7D68B2-6C3F-5627-AA6F-137690A41A1B}"/>
              </a:ext>
            </a:extLst>
          </p:cNvPr>
          <p:cNvSpPr txBox="1"/>
          <p:nvPr/>
        </p:nvSpPr>
        <p:spPr>
          <a:xfrm>
            <a:off x="8332346" y="1529585"/>
            <a:ext cx="3776310" cy="3505896"/>
          </a:xfrm>
          <a:prstGeom prst="rect">
            <a:avLst/>
          </a:prstGeom>
          <a:noFill/>
        </p:spPr>
        <p:txBody>
          <a:bodyPr wrap="square" rtlCol="0">
            <a:spAutoFit/>
          </a:bodyPr>
          <a:lstStyle/>
          <a:p>
            <a:pPr>
              <a:lnSpc>
                <a:spcPct val="150000"/>
              </a:lnSpc>
            </a:pPr>
            <a:r>
              <a:rPr lang="zh-CN" altLang="en-US" sz="2400" b="1" dirty="0">
                <a:latin typeface="Microsoft YaHei" panose="020B0503020204020204" pitchFamily="34" charset="-122"/>
                <a:cs typeface="Times New Roman" panose="02020603050405020304" pitchFamily="18" charset="0"/>
              </a:rPr>
              <a:t>挑战：</a:t>
            </a:r>
            <a:endParaRPr lang="en-US" altLang="zh-CN" sz="2400" b="1" dirty="0">
              <a:latin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Microsoft YaHei" panose="020B0503020204020204" pitchFamily="34" charset="-122"/>
                <a:cs typeface="Times New Roman" panose="02020603050405020304" pitchFamily="18" charset="0"/>
              </a:rPr>
              <a:t>5</a:t>
            </a:r>
            <a:r>
              <a:rPr lang="zh-CN" altLang="en-US" dirty="0">
                <a:latin typeface="Microsoft YaHei" panose="020B0503020204020204" pitchFamily="34" charset="-122"/>
                <a:cs typeface="Times New Roman" panose="02020603050405020304" pitchFamily="18" charset="0"/>
              </a:rPr>
              <a:t>种语言，共计</a:t>
            </a:r>
            <a:r>
              <a:rPr lang="en-US" altLang="zh-CN" dirty="0">
                <a:latin typeface="Microsoft YaHei" panose="020B0503020204020204" pitchFamily="34" charset="-122"/>
                <a:cs typeface="Times New Roman" panose="02020603050405020304" pitchFamily="18" charset="0"/>
              </a:rPr>
              <a:t>20</a:t>
            </a:r>
            <a:r>
              <a:rPr lang="zh-CN" altLang="en-US" dirty="0">
                <a:latin typeface="Microsoft YaHei" panose="020B0503020204020204" pitchFamily="34" charset="-122"/>
                <a:cs typeface="Times New Roman" panose="02020603050405020304" pitchFamily="18" charset="0"/>
              </a:rPr>
              <a:t>个翻译对</a:t>
            </a:r>
            <a:r>
              <a:rPr lang="en-US" altLang="zh-CN" dirty="0">
                <a:latin typeface="Microsoft YaHei" panose="020B0503020204020204" pitchFamily="34" charset="-122"/>
                <a:cs typeface="Times New Roman" panose="02020603050405020304" pitchFamily="18" charset="0"/>
              </a:rPr>
              <a:t>;</a:t>
            </a:r>
          </a:p>
          <a:p>
            <a:pPr marL="285750" indent="-285750">
              <a:lnSpc>
                <a:spcPct val="150000"/>
              </a:lnSpc>
              <a:buFont typeface="Arial" panose="020B0604020202020204" pitchFamily="34" charset="0"/>
              <a:buChar char="•"/>
            </a:pPr>
            <a:r>
              <a:rPr lang="zh-CN" altLang="en-US" dirty="0"/>
              <a:t>侧重于</a:t>
            </a:r>
            <a:r>
              <a:rPr lang="zh-CN" altLang="en-US" b="1" dirty="0"/>
              <a:t>代码正确性</a:t>
            </a:r>
            <a:r>
              <a:rPr lang="zh-CN" altLang="en-US" dirty="0"/>
              <a:t>，</a:t>
            </a:r>
            <a:endParaRPr lang="en-US" altLang="zh-CN" dirty="0"/>
          </a:p>
          <a:p>
            <a:pPr>
              <a:lnSpc>
                <a:spcPct val="150000"/>
              </a:lnSpc>
            </a:pPr>
            <a:r>
              <a:rPr lang="zh-CN" altLang="en-US" dirty="0"/>
              <a:t>    不关注语义相似性；</a:t>
            </a:r>
            <a:endParaRPr lang="en-US" altLang="zh-CN" dirty="0"/>
          </a:p>
          <a:p>
            <a:pPr marL="285750" indent="-285750">
              <a:lnSpc>
                <a:spcPct val="150000"/>
              </a:lnSpc>
              <a:buFont typeface="Arial" panose="020B0604020202020204" pitchFamily="34" charset="0"/>
              <a:buChar char="•"/>
            </a:pPr>
            <a:r>
              <a:rPr lang="zh-CN" altLang="en-US" dirty="0"/>
              <a:t>不加入自然语言描述，要求模型从解答代码中理解题目在做什么；</a:t>
            </a:r>
            <a:endParaRPr lang="en-US" altLang="zh-CN" dirty="0"/>
          </a:p>
          <a:p>
            <a:pPr marL="285750" indent="-285750">
              <a:lnSpc>
                <a:spcPct val="150000"/>
              </a:lnSpc>
              <a:buFont typeface="Arial" panose="020B0604020202020204" pitchFamily="34" charset="0"/>
              <a:buChar char="•"/>
            </a:pPr>
            <a:r>
              <a:rPr lang="en-US" dirty="0" err="1"/>
              <a:t>不同语言间语法和特性差别大</a:t>
            </a:r>
            <a:r>
              <a:rPr lang="zh-CN" altLang="en-US" dirty="0"/>
              <a:t>，如果逐句翻译，无法保证正确性；</a:t>
            </a:r>
            <a:endParaRPr lang="en-US" altLang="zh-CN" dirty="0"/>
          </a:p>
        </p:txBody>
      </p:sp>
      <p:pic>
        <p:nvPicPr>
          <p:cNvPr id="3" name="代码翻译" descr="代码翻译">
            <a:hlinkClick r:id="" action="ppaction://media"/>
            <a:extLst>
              <a:ext uri="{FF2B5EF4-FFF2-40B4-BE49-F238E27FC236}">
                <a16:creationId xmlns:a16="http://schemas.microsoft.com/office/drawing/2014/main" id="{CB943241-3515-A98C-ED82-B96471B594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3020" y="1108724"/>
            <a:ext cx="7739378" cy="4365907"/>
          </a:xfrm>
          <a:prstGeom prst="rect">
            <a:avLst/>
          </a:prstGeom>
          <a:ln>
            <a:solidFill>
              <a:schemeClr val="tx1"/>
            </a:solidFill>
          </a:ln>
        </p:spPr>
      </p:pic>
      <p:sp>
        <p:nvSpPr>
          <p:cNvPr id="10" name="TextBox 9">
            <a:extLst>
              <a:ext uri="{FF2B5EF4-FFF2-40B4-BE49-F238E27FC236}">
                <a16:creationId xmlns:a16="http://schemas.microsoft.com/office/drawing/2014/main" id="{958017D7-C876-2073-750B-76BC838AD5E9}"/>
              </a:ext>
            </a:extLst>
          </p:cNvPr>
          <p:cNvSpPr txBox="1"/>
          <p:nvPr/>
        </p:nvSpPr>
        <p:spPr>
          <a:xfrm>
            <a:off x="745394" y="5971898"/>
            <a:ext cx="6786749" cy="417358"/>
          </a:xfrm>
          <a:prstGeom prst="rect">
            <a:avLst/>
          </a:prstGeom>
          <a:noFill/>
        </p:spPr>
        <p:txBody>
          <a:bodyPr wrap="square">
            <a:spAutoFit/>
          </a:bodyPr>
          <a:lstStyle/>
          <a:p>
            <a:r>
              <a:rPr lang="en-US">
                <a:latin typeface="Microsoft YaHei" panose="020B0503020204020204" pitchFamily="34" charset="-122"/>
                <a:cs typeface="Times New Roman" panose="02020603050405020304" pitchFamily="18" charset="0"/>
              </a:rPr>
              <a:t>DEMO: </a:t>
            </a:r>
            <a:r>
              <a:rPr lang="en-US">
                <a:latin typeface="Microsoft YaHei" panose="020B0503020204020204" pitchFamily="34" charset="-122"/>
                <a:cs typeface="Times New Roman" panose="02020603050405020304" pitchFamily="18" charset="0"/>
                <a:hlinkClick r:id="rId6"/>
              </a:rPr>
              <a:t>https://models.aminer.cn/codegeex/codeTranslator</a:t>
            </a:r>
            <a:endParaRPr lang="en-US">
              <a:latin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8382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4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err="1">
                <a:latin typeface="Microsoft YaHei" panose="020B0503020204020204" pitchFamily="34" charset="-122"/>
                <a:ea typeface="Microsoft YaHei" panose="020B0503020204020204" pitchFamily="34" charset="-122"/>
                <a:cs typeface="Times New Roman" panose="02020603050405020304" pitchFamily="18" charset="0"/>
              </a:rPr>
              <a:t>HumanEval</a:t>
            </a:r>
            <a:r>
              <a:rPr lang="en-US" altLang="zh-CN" sz="3600" b="1">
                <a:latin typeface="Microsoft YaHei" panose="020B0503020204020204" pitchFamily="34" charset="-122"/>
                <a:ea typeface="Microsoft YaHei" panose="020B0503020204020204" pitchFamily="34" charset="-122"/>
                <a:cs typeface="Times New Roman" panose="02020603050405020304" pitchFamily="18" charset="0"/>
              </a:rPr>
              <a:t>-X: </a:t>
            </a:r>
            <a:r>
              <a:rPr lang="zh-CN" altLang="en-US" sz="3600" b="1">
                <a:latin typeface="Microsoft YaHei" panose="020B0503020204020204" pitchFamily="34" charset="-122"/>
                <a:ea typeface="Microsoft YaHei" panose="020B0503020204020204" pitchFamily="34" charset="-122"/>
                <a:cs typeface="Times New Roman" panose="02020603050405020304" pitchFamily="18" charset="0"/>
              </a:rPr>
              <a:t>代码翻译任务</a:t>
            </a:r>
            <a:endParaRPr lang="zh-CN" altLang="en-US" sz="360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9D7DD4E8-6B02-69A5-DDDC-DCA464D1F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34" y="1698885"/>
            <a:ext cx="9486669" cy="4147659"/>
          </a:xfrm>
          <a:prstGeom prst="rect">
            <a:avLst/>
          </a:prstGeom>
        </p:spPr>
      </p:pic>
      <p:sp>
        <p:nvSpPr>
          <p:cNvPr id="9" name="TextBox 8">
            <a:extLst>
              <a:ext uri="{FF2B5EF4-FFF2-40B4-BE49-F238E27FC236}">
                <a16:creationId xmlns:a16="http://schemas.microsoft.com/office/drawing/2014/main" id="{9AA10D3B-D7FE-551B-40EA-0F03F09C0220}"/>
              </a:ext>
            </a:extLst>
          </p:cNvPr>
          <p:cNvSpPr txBox="1"/>
          <p:nvPr/>
        </p:nvSpPr>
        <p:spPr>
          <a:xfrm>
            <a:off x="1640772" y="6084772"/>
            <a:ext cx="8910456" cy="646331"/>
          </a:xfrm>
          <a:prstGeom prst="rect">
            <a:avLst/>
          </a:prstGeom>
          <a:noFill/>
        </p:spPr>
        <p:txBody>
          <a:bodyPr wrap="square">
            <a:spAutoFit/>
          </a:bodyPr>
          <a:lstStyle/>
          <a:p>
            <a:pPr algn="l">
              <a:lnSpc>
                <a:spcPct val="100000"/>
              </a:lnSpc>
            </a:pPr>
            <a:r>
              <a:rPr lang="en-GB" dirty="0" err="1"/>
              <a:t>在</a:t>
            </a:r>
            <a:r>
              <a:rPr lang="en-US" altLang="zh-CN" dirty="0"/>
              <a:t>20</a:t>
            </a:r>
            <a:r>
              <a:rPr lang="zh-CN" altLang="en-US" dirty="0"/>
              <a:t>个翻译对中，我们观察到</a:t>
            </a:r>
            <a:r>
              <a:rPr lang="en-US" altLang="zh-CN" dirty="0"/>
              <a:t>A-to-B</a:t>
            </a:r>
            <a:r>
              <a:rPr lang="zh-CN" altLang="en-US" dirty="0"/>
              <a:t>和</a:t>
            </a:r>
            <a:r>
              <a:rPr lang="en-US" altLang="zh-CN" dirty="0"/>
              <a:t>B-to-A</a:t>
            </a:r>
            <a:r>
              <a:rPr lang="zh-CN" altLang="en-US" dirty="0"/>
              <a:t>的性能往往是负相关的，这反映了当前的多语言代码生成模型的学习能力还不足以很好地掌握各种语言之间的联系；</a:t>
            </a:r>
            <a:endParaRPr lang="en-GB" dirty="0"/>
          </a:p>
        </p:txBody>
      </p:sp>
      <p:sp>
        <p:nvSpPr>
          <p:cNvPr id="3" name="TextBox 2">
            <a:extLst>
              <a:ext uri="{FF2B5EF4-FFF2-40B4-BE49-F238E27FC236}">
                <a16:creationId xmlns:a16="http://schemas.microsoft.com/office/drawing/2014/main" id="{D2FAE46A-623A-5B76-AEBD-AAC60671C40B}"/>
              </a:ext>
            </a:extLst>
          </p:cNvPr>
          <p:cNvSpPr txBox="1"/>
          <p:nvPr/>
        </p:nvSpPr>
        <p:spPr>
          <a:xfrm>
            <a:off x="1414197" y="5793859"/>
            <a:ext cx="7094669" cy="290913"/>
          </a:xfrm>
          <a:prstGeom prst="rect">
            <a:avLst/>
          </a:prstGeom>
          <a:noFill/>
        </p:spPr>
        <p:txBody>
          <a:bodyPr wrap="square">
            <a:spAutoFit/>
          </a:bodyPr>
          <a:lstStyle/>
          <a:p>
            <a:r>
              <a:rPr lang="zh-CN" altLang="en-US" sz="1050" dirty="0"/>
              <a:t>*</a:t>
            </a:r>
            <a:r>
              <a:rPr lang="en-US" altLang="zh-CN" sz="1050" dirty="0"/>
              <a:t>InCoder-6.7B</a:t>
            </a:r>
            <a:r>
              <a:rPr lang="zh-CN" altLang="en-US" sz="1050" dirty="0"/>
              <a:t>使用</a:t>
            </a:r>
            <a:r>
              <a:rPr lang="en-US" altLang="zh-CN" sz="1050" dirty="0"/>
              <a:t>Multi-task</a:t>
            </a:r>
            <a:r>
              <a:rPr lang="zh-CN" altLang="en-US" sz="1050" dirty="0"/>
              <a:t>训练，</a:t>
            </a:r>
            <a:r>
              <a:rPr lang="en-US" sz="1050" dirty="0"/>
              <a:t>CodeGeeX</a:t>
            </a:r>
            <a:r>
              <a:rPr lang="en-US" altLang="zh-CN" sz="1050" dirty="0"/>
              <a:t>-13B-FT</a:t>
            </a:r>
            <a:r>
              <a:rPr lang="zh-CN" altLang="en-US" sz="1050" dirty="0"/>
              <a:t>使用</a:t>
            </a:r>
            <a:r>
              <a:rPr lang="en-US" altLang="zh-CN" sz="1050" dirty="0" err="1"/>
              <a:t>XLCoST</a:t>
            </a:r>
            <a:r>
              <a:rPr lang="zh-CN" altLang="en-US" sz="1050" dirty="0"/>
              <a:t>翻译数据进行</a:t>
            </a:r>
            <a:r>
              <a:rPr lang="en-US" altLang="zh-CN" sz="1050" dirty="0"/>
              <a:t>Finetune</a:t>
            </a:r>
            <a:endParaRPr lang="en-US" sz="1050" dirty="0"/>
          </a:p>
        </p:txBody>
      </p:sp>
      <p:sp>
        <p:nvSpPr>
          <p:cNvPr id="4" name="TextBox 3">
            <a:extLst>
              <a:ext uri="{FF2B5EF4-FFF2-40B4-BE49-F238E27FC236}">
                <a16:creationId xmlns:a16="http://schemas.microsoft.com/office/drawing/2014/main" id="{45565B68-9200-9690-5EB4-553F86BD8B36}"/>
              </a:ext>
            </a:extLst>
          </p:cNvPr>
          <p:cNvSpPr txBox="1"/>
          <p:nvPr/>
        </p:nvSpPr>
        <p:spPr>
          <a:xfrm>
            <a:off x="643650" y="918684"/>
            <a:ext cx="7629012" cy="777457"/>
          </a:xfrm>
          <a:prstGeom prst="rect">
            <a:avLst/>
          </a:prstGeom>
          <a:noFill/>
        </p:spPr>
        <p:txBody>
          <a:bodyPr wrap="none" rtlCol="0">
            <a:spAutoFit/>
          </a:bodyPr>
          <a:lstStyle/>
          <a:p>
            <a:pPr marL="285750" indent="-285750">
              <a:buFont typeface="Arial" panose="020B0604020202020204" pitchFamily="34" charset="0"/>
              <a:buChar char="•"/>
            </a:pPr>
            <a:r>
              <a:rPr lang="en-US" dirty="0" err="1"/>
              <a:t>设计输入prompt的格式</a:t>
            </a:r>
            <a:r>
              <a:rPr lang="zh-CN" altLang="en-US" dirty="0"/>
              <a:t>，让模型更倾向于翻译代码；</a:t>
            </a:r>
            <a:endParaRPr lang="en-US" altLang="zh-CN" dirty="0"/>
          </a:p>
          <a:p>
            <a:pPr marL="285750" indent="-285750">
              <a:buFont typeface="Arial" panose="020B0604020202020204" pitchFamily="34" charset="0"/>
              <a:buChar char="•"/>
            </a:pPr>
            <a:r>
              <a:rPr lang="zh-CN" altLang="en-US" dirty="0"/>
              <a:t>使用不同语言成对的代码对模型进行微调，可以显著提高翻译的效果；</a:t>
            </a:r>
            <a:endParaRPr lang="en-US" dirty="0"/>
          </a:p>
        </p:txBody>
      </p:sp>
    </p:spTree>
    <p:extLst>
      <p:ext uri="{BB962C8B-B14F-4D97-AF65-F5344CB8AC3E}">
        <p14:creationId xmlns:p14="http://schemas.microsoft.com/office/powerpoint/2010/main" val="601338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3600" b="1">
                <a:latin typeface="Microsoft YaHei" panose="020B0503020204020204" pitchFamily="34" charset="-122"/>
                <a:ea typeface="Microsoft YaHei" panose="020B0503020204020204" pitchFamily="34" charset="-122"/>
                <a:cs typeface="Times New Roman" panose="02020603050405020304" pitchFamily="18" charset="0"/>
              </a:rPr>
              <a:t>代码翻译示例</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pic>
        <p:nvPicPr>
          <p:cNvPr id="9" name="Picture 8">
            <a:extLst>
              <a:ext uri="{FF2B5EF4-FFF2-40B4-BE49-F238E27FC236}">
                <a16:creationId xmlns:a16="http://schemas.microsoft.com/office/drawing/2014/main" id="{0040A5BF-E9D6-B792-07E3-01E60249E5A6}"/>
              </a:ext>
            </a:extLst>
          </p:cNvPr>
          <p:cNvPicPr>
            <a:picLocks noChangeAspect="1"/>
          </p:cNvPicPr>
          <p:nvPr/>
        </p:nvPicPr>
        <p:blipFill>
          <a:blip r:embed="rId3"/>
          <a:stretch>
            <a:fillRect/>
          </a:stretch>
        </p:blipFill>
        <p:spPr>
          <a:xfrm>
            <a:off x="563336" y="978692"/>
            <a:ext cx="5807847" cy="5720487"/>
          </a:xfrm>
          <a:prstGeom prst="rect">
            <a:avLst/>
          </a:prstGeom>
        </p:spPr>
      </p:pic>
      <p:pic>
        <p:nvPicPr>
          <p:cNvPr id="10" name="Picture 9">
            <a:extLst>
              <a:ext uri="{FF2B5EF4-FFF2-40B4-BE49-F238E27FC236}">
                <a16:creationId xmlns:a16="http://schemas.microsoft.com/office/drawing/2014/main" id="{B854FDF6-CBCE-89F1-D2DF-EBAD4662E167}"/>
              </a:ext>
            </a:extLst>
          </p:cNvPr>
          <p:cNvPicPr>
            <a:picLocks noChangeAspect="1"/>
          </p:cNvPicPr>
          <p:nvPr/>
        </p:nvPicPr>
        <p:blipFill>
          <a:blip r:embed="rId4"/>
          <a:stretch>
            <a:fillRect/>
          </a:stretch>
        </p:blipFill>
        <p:spPr>
          <a:xfrm>
            <a:off x="6451498" y="978692"/>
            <a:ext cx="5529637" cy="4972052"/>
          </a:xfrm>
          <a:prstGeom prst="rect">
            <a:avLst/>
          </a:prstGeom>
        </p:spPr>
      </p:pic>
      <p:sp>
        <p:nvSpPr>
          <p:cNvPr id="11" name="TextBox 10">
            <a:extLst>
              <a:ext uri="{FF2B5EF4-FFF2-40B4-BE49-F238E27FC236}">
                <a16:creationId xmlns:a16="http://schemas.microsoft.com/office/drawing/2014/main" id="{32C3F089-B13C-4D96-70EC-87976BA3532D}"/>
              </a:ext>
            </a:extLst>
          </p:cNvPr>
          <p:cNvSpPr txBox="1"/>
          <p:nvPr/>
        </p:nvSpPr>
        <p:spPr>
          <a:xfrm>
            <a:off x="6451498" y="5950744"/>
            <a:ext cx="5493812" cy="417358"/>
          </a:xfrm>
          <a:prstGeom prst="rect">
            <a:avLst/>
          </a:prstGeom>
          <a:noFill/>
        </p:spPr>
        <p:txBody>
          <a:bodyPr wrap="none" rtlCol="0">
            <a:spAutoFit/>
          </a:bodyPr>
          <a:lstStyle/>
          <a:p>
            <a:r>
              <a:rPr lang="en-US" err="1"/>
              <a:t>设计特别的提示格式</a:t>
            </a:r>
            <a:r>
              <a:rPr lang="zh-CN" altLang="en-US"/>
              <a:t>，使模型可以进行零样本翻译。</a:t>
            </a:r>
            <a:endParaRPr lang="en-US"/>
          </a:p>
        </p:txBody>
      </p:sp>
    </p:spTree>
    <p:extLst>
      <p:ext uri="{BB962C8B-B14F-4D97-AF65-F5344CB8AC3E}">
        <p14:creationId xmlns:p14="http://schemas.microsoft.com/office/powerpoint/2010/main" val="200683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0" y="-38043"/>
            <a:ext cx="11212051" cy="1325563"/>
          </a:xfrm>
        </p:spPr>
        <p:txBody>
          <a:bodyPr>
            <a:normAutofit/>
          </a:bodyPr>
          <a:lstStyle/>
          <a:p>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背景：代码生成模型的应用</a:t>
            </a:r>
            <a:endParaRPr 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45" name="Content Placeholder 2">
            <a:extLst>
              <a:ext uri="{FF2B5EF4-FFF2-40B4-BE49-F238E27FC236}">
                <a16:creationId xmlns:a16="http://schemas.microsoft.com/office/drawing/2014/main" id="{376AA8F5-C96D-3F48-B418-8B7B6C49C8BF}"/>
              </a:ext>
            </a:extLst>
          </p:cNvPr>
          <p:cNvSpPr txBox="1">
            <a:spLocks/>
          </p:cNvSpPr>
          <p:nvPr/>
        </p:nvSpPr>
        <p:spPr>
          <a:xfrm>
            <a:off x="0" y="3737819"/>
            <a:ext cx="7299946" cy="5510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000" b="1" dirty="0" err="1">
                <a:latin typeface="Microsoft YaHei" panose="020B0503020204020204" pitchFamily="34" charset="-122"/>
                <a:ea typeface="Microsoft YaHei" panose="020B0503020204020204" pitchFamily="34" charset="-122"/>
              </a:rPr>
              <a:t>复杂问题</a:t>
            </a:r>
            <a:r>
              <a:rPr lang="zh-CN" altLang="en-US" sz="2000" b="1" dirty="0">
                <a:latin typeface="Microsoft YaHei" panose="020B0503020204020204" pitchFamily="34" charset="-122"/>
                <a:ea typeface="Microsoft YaHei" panose="020B0503020204020204" pitchFamily="34" charset="-122"/>
              </a:rPr>
              <a:t>求解</a:t>
            </a:r>
            <a:endParaRPr lang="en-US" altLang="zh-CN" sz="2000" b="1" dirty="0">
              <a:latin typeface="Microsoft YaHei" panose="020B0503020204020204" pitchFamily="34" charset="-122"/>
              <a:ea typeface="Microsoft YaHei" panose="020B0503020204020204" pitchFamily="34" charset="-122"/>
            </a:endParaRPr>
          </a:p>
          <a:p>
            <a:pPr lvl="2">
              <a:lnSpc>
                <a:spcPct val="150000"/>
              </a:lnSpc>
            </a:pPr>
            <a:r>
              <a:rPr lang="en-GB" sz="1600" dirty="0" err="1">
                <a:latin typeface="Microsoft YaHei" panose="020B0503020204020204" pitchFamily="34" charset="-122"/>
                <a:ea typeface="Microsoft YaHei" panose="020B0503020204020204" pitchFamily="34" charset="-122"/>
                <a:cs typeface="Times New Roman" panose="02020603050405020304" pitchFamily="18" charset="0"/>
              </a:rPr>
              <a:t>AlphaCode解决竞赛级编程题</a:t>
            </a:r>
            <a:r>
              <a:rPr lang="en-US" sz="1600" baseline="30000" dirty="0">
                <a:latin typeface="Microsoft YaHei" panose="020B0503020204020204" pitchFamily="34" charset="-122"/>
                <a:ea typeface="Microsoft YaHei" panose="020B0503020204020204" pitchFamily="34" charset="-122"/>
                <a:cs typeface="Times New Roman" panose="02020603050405020304" pitchFamily="18" charset="0"/>
              </a:rPr>
              <a:t>[1]</a:t>
            </a:r>
            <a:endParaRPr lang="en-GB" sz="1600" baseline="30000" dirty="0">
              <a:latin typeface="Microsoft YaHei" panose="020B0503020204020204" pitchFamily="34" charset="-122"/>
              <a:ea typeface="Microsoft YaHei" panose="020B0503020204020204" pitchFamily="34" charset="-122"/>
              <a:cs typeface="Times New Roman" panose="02020603050405020304" pitchFamily="18" charset="0"/>
            </a:endParaRPr>
          </a:p>
          <a:p>
            <a:pPr lvl="2">
              <a:lnSpc>
                <a:spcPct val="150000"/>
              </a:lnSpc>
            </a:pPr>
            <a:r>
              <a:rPr lang="en-GB" sz="1600" dirty="0" err="1">
                <a:latin typeface="Microsoft YaHei" panose="020B0503020204020204" pitchFamily="34" charset="-122"/>
                <a:ea typeface="Microsoft YaHei" panose="020B0503020204020204" pitchFamily="34" charset="-122"/>
                <a:cs typeface="Times New Roman" panose="02020603050405020304" pitchFamily="18" charset="0"/>
              </a:rPr>
              <a:t>Codex解决MIT本科数学题</a:t>
            </a:r>
            <a:r>
              <a:rPr lang="en-US" sz="1600" baseline="30000" dirty="0">
                <a:latin typeface="Microsoft YaHei" panose="020B0503020204020204" pitchFamily="34" charset="-122"/>
                <a:ea typeface="Microsoft YaHei" panose="020B0503020204020204" pitchFamily="34" charset="-122"/>
                <a:cs typeface="Times New Roman" panose="02020603050405020304" pitchFamily="18" charset="0"/>
              </a:rPr>
              <a:t>[2]</a:t>
            </a:r>
            <a:endParaRPr lang="en-US" altLang="zh-CN" sz="1600" baseline="30000" dirty="0">
              <a:latin typeface="Microsoft YaHei" panose="020B0503020204020204" pitchFamily="34" charset="-122"/>
              <a:ea typeface="Microsoft YaHei" panose="020B0503020204020204" pitchFamily="34" charset="-122"/>
              <a:cs typeface="Times New Roman" panose="02020603050405020304" pitchFamily="18" charset="0"/>
            </a:endParaRPr>
          </a:p>
          <a:p>
            <a:pPr lvl="1">
              <a:lnSpc>
                <a:spcPct val="150000"/>
              </a:lnSpc>
            </a:pP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数学定理证明</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lvl="2">
              <a:lnSpc>
                <a:spcPct val="150000"/>
              </a:lnSpc>
            </a:pP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PACT</a:t>
            </a:r>
            <a:r>
              <a:rPr lang="en-US" altLang="zh-CN" sz="1600" baseline="30000" dirty="0">
                <a:latin typeface="Microsoft YaHei" panose="020B0503020204020204" pitchFamily="34" charset="-122"/>
                <a:ea typeface="Microsoft YaHei" panose="020B0503020204020204" pitchFamily="34" charset="-122"/>
                <a:cs typeface="Times New Roman" panose="02020603050405020304" pitchFamily="18" charset="0"/>
              </a:rPr>
              <a:t>[3]</a:t>
            </a:r>
            <a:endParaRPr lang="en-US" sz="1600" baseline="300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2294" name="Picture 6" descr="AI生成高数题，难出新高度：MIT提出可出题做题、评分的算法模型">
            <a:extLst>
              <a:ext uri="{FF2B5EF4-FFF2-40B4-BE49-F238E27FC236}">
                <a16:creationId xmlns:a16="http://schemas.microsoft.com/office/drawing/2014/main" id="{13F6B3E6-293F-9C4E-A248-B5FC59B98E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667"/>
          <a:stretch/>
        </p:blipFill>
        <p:spPr bwMode="auto">
          <a:xfrm>
            <a:off x="336298" y="944282"/>
            <a:ext cx="6166093" cy="238360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2736315B-98DE-21F0-57E6-13F01F643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1725" y="3794852"/>
            <a:ext cx="3394149" cy="25910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ADE0E5-799D-6DC6-20B5-9D6C759FFC14}"/>
              </a:ext>
            </a:extLst>
          </p:cNvPr>
          <p:cNvSpPr txBox="1"/>
          <p:nvPr/>
        </p:nvSpPr>
        <p:spPr>
          <a:xfrm>
            <a:off x="1904345" y="3263243"/>
            <a:ext cx="3199915" cy="381195"/>
          </a:xfrm>
          <a:prstGeom prst="rect">
            <a:avLst/>
          </a:prstGeom>
          <a:noFill/>
        </p:spPr>
        <p:txBody>
          <a:bodyPr wrap="none" rtlCol="0">
            <a:spAutoFit/>
          </a:bodyPr>
          <a:lstStyle/>
          <a:p>
            <a:r>
              <a:rPr lang="en-US" sz="1600" dirty="0" err="1">
                <a:latin typeface="Microsoft YaHei" panose="020B0503020204020204" pitchFamily="34" charset="-122"/>
                <a:ea typeface="Microsoft YaHei" panose="020B0503020204020204" pitchFamily="34" charset="-122"/>
                <a:cs typeface="Times New Roman" panose="02020603050405020304" pitchFamily="18" charset="0"/>
              </a:rPr>
              <a:t>使用Codex解决MIT</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本科数学题</a:t>
            </a:r>
            <a:r>
              <a:rPr lang="en-US" sz="1600" baseline="30000" dirty="0">
                <a:latin typeface="Microsoft YaHei" panose="020B0503020204020204" pitchFamily="34" charset="-122"/>
                <a:ea typeface="Microsoft YaHei" panose="020B0503020204020204" pitchFamily="34" charset="-122"/>
                <a:cs typeface="Times New Roman" panose="02020603050405020304" pitchFamily="18" charset="0"/>
              </a:rPr>
              <a:t>[2]</a:t>
            </a:r>
            <a:endParaRPr lang="en-US"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TextBox 10">
            <a:extLst>
              <a:ext uri="{FF2B5EF4-FFF2-40B4-BE49-F238E27FC236}">
                <a16:creationId xmlns:a16="http://schemas.microsoft.com/office/drawing/2014/main" id="{99498AA3-908E-45F3-CEDF-9B634D20CE39}"/>
              </a:ext>
            </a:extLst>
          </p:cNvPr>
          <p:cNvSpPr txBox="1"/>
          <p:nvPr/>
        </p:nvSpPr>
        <p:spPr>
          <a:xfrm>
            <a:off x="8019330" y="6385897"/>
            <a:ext cx="2932213" cy="344966"/>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Codex</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生成的“极简塞尔达”游戏</a:t>
            </a:r>
            <a:endParaRPr lang="en-US" sz="1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 name="Picture 5">
            <a:extLst>
              <a:ext uri="{FF2B5EF4-FFF2-40B4-BE49-F238E27FC236}">
                <a16:creationId xmlns:a16="http://schemas.microsoft.com/office/drawing/2014/main" id="{BC445BC6-39FB-4962-390F-6E3AD3BA82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7249" y="732007"/>
            <a:ext cx="5402744" cy="2583921"/>
          </a:xfrm>
          <a:prstGeom prst="rect">
            <a:avLst/>
          </a:prstGeom>
        </p:spPr>
      </p:pic>
      <p:sp>
        <p:nvSpPr>
          <p:cNvPr id="14" name="TextBox 13">
            <a:extLst>
              <a:ext uri="{FF2B5EF4-FFF2-40B4-BE49-F238E27FC236}">
                <a16:creationId xmlns:a16="http://schemas.microsoft.com/office/drawing/2014/main" id="{45BFD0BE-42AE-39F1-AFFD-4E4CEA18C909}"/>
              </a:ext>
            </a:extLst>
          </p:cNvPr>
          <p:cNvSpPr txBox="1"/>
          <p:nvPr/>
        </p:nvSpPr>
        <p:spPr>
          <a:xfrm>
            <a:off x="7977166" y="3240822"/>
            <a:ext cx="2662909" cy="418128"/>
          </a:xfrm>
          <a:prstGeom prst="rect">
            <a:avLst/>
          </a:prstGeom>
          <a:noFill/>
        </p:spPr>
        <p:txBody>
          <a:bodyPr wrap="none" rtlCol="0">
            <a:spAutoFit/>
          </a:bodyPr>
          <a:lstStyle/>
          <a:p>
            <a:pPr lvl="1" algn="ctr">
              <a:lnSpc>
                <a:spcPct val="150000"/>
              </a:lnSpc>
            </a:pP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形式化数学定理证明</a:t>
            </a:r>
            <a:r>
              <a:rPr lang="en-US" altLang="zh-CN" sz="1600" baseline="30000" dirty="0">
                <a:latin typeface="Microsoft YaHei" panose="020B0503020204020204" pitchFamily="34" charset="-122"/>
                <a:ea typeface="Microsoft YaHei" panose="020B0503020204020204" pitchFamily="34" charset="-122"/>
                <a:cs typeface="Times New Roman" panose="02020603050405020304" pitchFamily="18" charset="0"/>
              </a:rPr>
              <a:t>[3]</a:t>
            </a:r>
            <a:endPar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E2F133E6-9613-B8F9-753C-B9BE8C1AD3C2}"/>
              </a:ext>
            </a:extLst>
          </p:cNvPr>
          <p:cNvSpPr txBox="1"/>
          <p:nvPr/>
        </p:nvSpPr>
        <p:spPr>
          <a:xfrm>
            <a:off x="4280781" y="3734617"/>
            <a:ext cx="3019165" cy="2346220"/>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前端代码生成</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游戏生成</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文档生成</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程序修复</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a:t>
            </a:r>
          </a:p>
        </p:txBody>
      </p:sp>
      <p:sp>
        <p:nvSpPr>
          <p:cNvPr id="9" name="TextBox 8">
            <a:extLst>
              <a:ext uri="{FF2B5EF4-FFF2-40B4-BE49-F238E27FC236}">
                <a16:creationId xmlns:a16="http://schemas.microsoft.com/office/drawing/2014/main" id="{167CCA7E-09EE-FEFE-C778-FDF6120FC1BB}"/>
              </a:ext>
            </a:extLst>
          </p:cNvPr>
          <p:cNvSpPr txBox="1"/>
          <p:nvPr/>
        </p:nvSpPr>
        <p:spPr>
          <a:xfrm>
            <a:off x="336298" y="6216739"/>
            <a:ext cx="7476291" cy="638829"/>
          </a:xfrm>
          <a:prstGeom prst="rect">
            <a:avLst/>
          </a:prstGeom>
          <a:noFill/>
        </p:spPr>
        <p:txBody>
          <a:bodyPr wrap="square" rtlCol="0">
            <a:spAutoFit/>
          </a:bodyPr>
          <a:lstStyle/>
          <a:p>
            <a:r>
              <a:rPr lang="en-GB" sz="700" b="0" i="0" dirty="0">
                <a:solidFill>
                  <a:srgbClr val="222222"/>
                </a:solidFill>
                <a:effectLst/>
                <a:latin typeface="Microsoft YaHei" panose="020B0503020204020204" pitchFamily="34" charset="-122"/>
                <a:ea typeface="Microsoft YaHei" panose="020B0503020204020204" pitchFamily="34" charset="-122"/>
              </a:rPr>
              <a:t>[1] Li Y, Choi D, Chung J, et al. Competition-level code generation with </a:t>
            </a:r>
            <a:r>
              <a:rPr lang="en-GB" sz="700" b="0" i="0" dirty="0" err="1">
                <a:solidFill>
                  <a:srgbClr val="222222"/>
                </a:solidFill>
                <a:effectLst/>
                <a:latin typeface="Microsoft YaHei" panose="020B0503020204020204" pitchFamily="34" charset="-122"/>
                <a:ea typeface="Microsoft YaHei" panose="020B0503020204020204" pitchFamily="34" charset="-122"/>
              </a:rPr>
              <a:t>alphacode</a:t>
            </a:r>
            <a:r>
              <a:rPr lang="en-GB" sz="700" b="0" i="0" dirty="0">
                <a:solidFill>
                  <a:srgbClr val="222222"/>
                </a:solidFill>
                <a:effectLst/>
                <a:latin typeface="Microsoft YaHei" panose="020B0503020204020204" pitchFamily="34" charset="-122"/>
                <a:ea typeface="Microsoft YaHei" panose="020B0503020204020204" pitchFamily="34" charset="-122"/>
              </a:rPr>
              <a:t>[J]. </a:t>
            </a:r>
            <a:r>
              <a:rPr lang="en-GB" sz="700" b="0" i="0" dirty="0" err="1">
                <a:solidFill>
                  <a:srgbClr val="222222"/>
                </a:solidFill>
                <a:effectLst/>
                <a:latin typeface="Microsoft YaHei" panose="020B0503020204020204" pitchFamily="34" charset="-122"/>
                <a:ea typeface="Microsoft YaHei" panose="020B0503020204020204" pitchFamily="34" charset="-122"/>
              </a:rPr>
              <a:t>arXiv</a:t>
            </a:r>
            <a:r>
              <a:rPr lang="en-GB" sz="700" b="0" i="0" dirty="0">
                <a:solidFill>
                  <a:srgbClr val="222222"/>
                </a:solidFill>
                <a:effectLst/>
                <a:latin typeface="Microsoft YaHei" panose="020B0503020204020204" pitchFamily="34" charset="-122"/>
                <a:ea typeface="Microsoft YaHei" panose="020B0503020204020204" pitchFamily="34" charset="-122"/>
              </a:rPr>
              <a:t> preprint arXiv:2203.07814, 2022.</a:t>
            </a:r>
          </a:p>
          <a:p>
            <a:r>
              <a:rPr lang="en-GB" sz="700" b="0" i="0" dirty="0">
                <a:solidFill>
                  <a:srgbClr val="222222"/>
                </a:solidFill>
                <a:effectLst/>
                <a:latin typeface="Microsoft YaHei" panose="020B0503020204020204" pitchFamily="34" charset="-122"/>
                <a:ea typeface="Microsoft YaHei" panose="020B0503020204020204" pitchFamily="34" charset="-122"/>
              </a:rPr>
              <a:t>[2] </a:t>
            </a:r>
            <a:r>
              <a:rPr lang="en-GB" sz="700" b="0" i="0" dirty="0" err="1">
                <a:solidFill>
                  <a:srgbClr val="222222"/>
                </a:solidFill>
                <a:effectLst/>
                <a:latin typeface="Microsoft YaHei" panose="020B0503020204020204" pitchFamily="34" charset="-122"/>
                <a:ea typeface="Microsoft YaHei" panose="020B0503020204020204" pitchFamily="34" charset="-122"/>
              </a:rPr>
              <a:t>Drori</a:t>
            </a:r>
            <a:r>
              <a:rPr lang="en-GB" sz="700" b="0" i="0" dirty="0">
                <a:solidFill>
                  <a:srgbClr val="222222"/>
                </a:solidFill>
                <a:effectLst/>
                <a:latin typeface="Microsoft YaHei" panose="020B0503020204020204" pitchFamily="34" charset="-122"/>
                <a:ea typeface="Microsoft YaHei" panose="020B0503020204020204" pitchFamily="34" charset="-122"/>
              </a:rPr>
              <a:t> I, Zhang S, Shuttleworth R, et al. A neural network solves, explains, and generates university math problems by program synthesis and few-shot learning at human level[J]. Proceedings of the National Academy of Sciences, 2022, 119(32): e2123433119.</a:t>
            </a:r>
          </a:p>
          <a:p>
            <a:r>
              <a:rPr lang="en-GB" sz="700" b="0" i="0" dirty="0">
                <a:solidFill>
                  <a:srgbClr val="222222"/>
                </a:solidFill>
                <a:effectLst/>
                <a:latin typeface="Microsoft YaHei" panose="020B0503020204020204" pitchFamily="34" charset="-122"/>
                <a:ea typeface="Microsoft YaHei" panose="020B0503020204020204" pitchFamily="34" charset="-122"/>
              </a:rPr>
              <a:t>[3] Han J M, </a:t>
            </a:r>
            <a:r>
              <a:rPr lang="en-GB" sz="700" b="0" i="0" dirty="0" err="1">
                <a:solidFill>
                  <a:srgbClr val="222222"/>
                </a:solidFill>
                <a:effectLst/>
                <a:latin typeface="Microsoft YaHei" panose="020B0503020204020204" pitchFamily="34" charset="-122"/>
                <a:ea typeface="Microsoft YaHei" panose="020B0503020204020204" pitchFamily="34" charset="-122"/>
              </a:rPr>
              <a:t>Rute</a:t>
            </a:r>
            <a:r>
              <a:rPr lang="en-GB" sz="700" b="0" i="0" dirty="0">
                <a:solidFill>
                  <a:srgbClr val="222222"/>
                </a:solidFill>
                <a:effectLst/>
                <a:latin typeface="Microsoft YaHei" panose="020B0503020204020204" pitchFamily="34" charset="-122"/>
                <a:ea typeface="Microsoft YaHei" panose="020B0503020204020204" pitchFamily="34" charset="-122"/>
              </a:rPr>
              <a:t> J, Wu Y, et al. Proof artifact co-training for theorem proving with language models[J]. </a:t>
            </a:r>
            <a:r>
              <a:rPr lang="en-GB" sz="700" b="0" i="0" dirty="0" err="1">
                <a:solidFill>
                  <a:srgbClr val="222222"/>
                </a:solidFill>
                <a:effectLst/>
                <a:latin typeface="Microsoft YaHei" panose="020B0503020204020204" pitchFamily="34" charset="-122"/>
                <a:ea typeface="Microsoft YaHei" panose="020B0503020204020204" pitchFamily="34" charset="-122"/>
              </a:rPr>
              <a:t>arXiv</a:t>
            </a:r>
            <a:r>
              <a:rPr lang="en-GB" sz="700" b="0" i="0" dirty="0">
                <a:solidFill>
                  <a:srgbClr val="222222"/>
                </a:solidFill>
                <a:effectLst/>
                <a:latin typeface="Microsoft YaHei" panose="020B0503020204020204" pitchFamily="34" charset="-122"/>
                <a:ea typeface="Microsoft YaHei" panose="020B0503020204020204" pitchFamily="34" charset="-122"/>
              </a:rPr>
              <a:t> preprint arXiv:2102.06203, 2021.</a:t>
            </a:r>
            <a:endParaRPr lang="en-US" sz="7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6764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en-US" sz="3600" b="1" dirty="0" err="1">
                <a:latin typeface="Microsoft YaHei" panose="020B0503020204020204" pitchFamily="34" charset="-122"/>
                <a:ea typeface="Microsoft YaHei" panose="020B0503020204020204" pitchFamily="34" charset="-122"/>
                <a:cs typeface="Times New Roman" panose="02020603050405020304" pitchFamily="18" charset="0"/>
              </a:rPr>
              <a:t>自动代码生成插件</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766713" y="1117914"/>
            <a:ext cx="6026656" cy="4459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1" dirty="0">
                <a:solidFill>
                  <a:schemeClr val="bg2"/>
                </a:solidFill>
                <a:latin typeface="Microsoft YaHei" panose="020B0503020204020204" pitchFamily="34" charset="-122"/>
                <a:ea typeface="Microsoft YaHei" panose="020B0503020204020204" pitchFamily="34" charset="-122"/>
              </a:rPr>
              <a:t>前端：</a:t>
            </a:r>
            <a:r>
              <a:rPr lang="en-US" altLang="zh-CN" sz="2400" b="1" dirty="0">
                <a:solidFill>
                  <a:schemeClr val="bg2"/>
                </a:solidFill>
                <a:latin typeface="Microsoft YaHei" panose="020B0503020204020204" pitchFamily="34" charset="-122"/>
                <a:ea typeface="Microsoft YaHei" panose="020B0503020204020204" pitchFamily="34" charset="-122"/>
              </a:rPr>
              <a:t>VS</a:t>
            </a:r>
            <a:r>
              <a:rPr lang="zh-CN" altLang="en-US" sz="2400" b="1" dirty="0">
                <a:solidFill>
                  <a:schemeClr val="bg2"/>
                </a:solidFill>
                <a:latin typeface="Microsoft YaHei" panose="020B0503020204020204" pitchFamily="34" charset="-122"/>
                <a:ea typeface="Microsoft YaHei" panose="020B0503020204020204" pitchFamily="34" charset="-122"/>
              </a:rPr>
              <a:t> </a:t>
            </a:r>
            <a:r>
              <a:rPr lang="en-US" altLang="zh-CN" sz="2400" b="1" dirty="0">
                <a:solidFill>
                  <a:schemeClr val="bg2"/>
                </a:solidFill>
                <a:latin typeface="Microsoft YaHei" panose="020B0503020204020204" pitchFamily="34" charset="-122"/>
                <a:ea typeface="Microsoft YaHei" panose="020B0503020204020204" pitchFamily="34" charset="-122"/>
              </a:rPr>
              <a:t>Code</a:t>
            </a:r>
            <a:r>
              <a:rPr lang="zh-CN" altLang="en-US" sz="2400" b="1" dirty="0">
                <a:solidFill>
                  <a:schemeClr val="bg2"/>
                </a:solidFill>
                <a:latin typeface="Microsoft YaHei" panose="020B0503020204020204" pitchFamily="34" charset="-122"/>
                <a:ea typeface="Microsoft YaHei" panose="020B0503020204020204" pitchFamily="34" charset="-122"/>
              </a:rPr>
              <a:t>插件功能实现</a:t>
            </a:r>
            <a:endParaRPr lang="en-US" altLang="zh-CN" sz="24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solidFill>
                  <a:schemeClr val="bg2"/>
                </a:solidFill>
                <a:latin typeface="Microsoft YaHei" panose="020B0503020204020204" pitchFamily="34" charset="-122"/>
                <a:ea typeface="Microsoft YaHei" panose="020B0503020204020204" pitchFamily="34" charset="-122"/>
              </a:rPr>
              <a:t>插件架构与实现</a:t>
            </a:r>
            <a:endParaRPr lang="en-US" altLang="zh-CN" sz="20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solidFill>
                  <a:schemeClr val="bg2"/>
                </a:solidFill>
                <a:latin typeface="Microsoft YaHei" panose="020B0503020204020204" pitchFamily="34" charset="-122"/>
                <a:ea typeface="Microsoft YaHei" panose="020B0503020204020204" pitchFamily="34" charset="-122"/>
              </a:rPr>
              <a:t>插件功能演示</a:t>
            </a:r>
            <a:endParaRPr lang="en-US" altLang="zh-CN" sz="2000" b="1" dirty="0">
              <a:solidFill>
                <a:schemeClr val="bg2"/>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400" b="1" dirty="0">
                <a:solidFill>
                  <a:schemeClr val="bg2"/>
                </a:solidFill>
                <a:latin typeface="Microsoft YaHei" panose="020B0503020204020204" pitchFamily="34" charset="-122"/>
                <a:ea typeface="Microsoft YaHei" panose="020B0503020204020204" pitchFamily="34" charset="-122"/>
              </a:rPr>
              <a:t>后端：</a:t>
            </a:r>
            <a:r>
              <a:rPr lang="en-US" altLang="zh-CN" sz="2400" b="1" dirty="0" err="1">
                <a:solidFill>
                  <a:schemeClr val="bg2"/>
                </a:solidFill>
                <a:latin typeface="Microsoft YaHei" panose="020B0503020204020204" pitchFamily="34" charset="-122"/>
                <a:ea typeface="Microsoft YaHei" panose="020B0503020204020204" pitchFamily="34" charset="-122"/>
              </a:rPr>
              <a:t>CodeGeeX</a:t>
            </a:r>
            <a:r>
              <a:rPr lang="zh-CN" altLang="en-US" sz="2400" b="1" dirty="0">
                <a:solidFill>
                  <a:schemeClr val="bg2"/>
                </a:solidFill>
                <a:latin typeface="Microsoft YaHei" panose="020B0503020204020204" pitchFamily="34" charset="-122"/>
                <a:ea typeface="Microsoft YaHei" panose="020B0503020204020204" pitchFamily="34" charset="-122"/>
              </a:rPr>
              <a:t>大模型实现</a:t>
            </a:r>
            <a:endParaRPr lang="en-US" altLang="zh-CN" sz="24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FR" sz="2000" b="1" dirty="0">
                <a:solidFill>
                  <a:schemeClr val="bg2"/>
                </a:solidFill>
                <a:latin typeface="Microsoft YaHei" panose="020B0503020204020204" pitchFamily="34" charset="-122"/>
                <a:ea typeface="Microsoft YaHei" panose="020B0503020204020204" pitchFamily="34" charset="-122"/>
              </a:rPr>
              <a:t>大规模</a:t>
            </a:r>
            <a:r>
              <a:rPr lang="zh-CN" altLang="en-US" sz="2000" b="1" dirty="0">
                <a:solidFill>
                  <a:schemeClr val="bg2"/>
                </a:solidFill>
                <a:latin typeface="Microsoft YaHei" panose="020B0503020204020204" pitchFamily="34" charset="-122"/>
                <a:ea typeface="Microsoft YaHei" panose="020B0503020204020204" pitchFamily="34" charset="-122"/>
              </a:rPr>
              <a:t>代码数据收集</a:t>
            </a:r>
            <a:endParaRPr lang="en-FR" altLang="zh-CN" sz="20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FR" altLang="zh-CN" sz="2000" b="1" dirty="0">
                <a:solidFill>
                  <a:schemeClr val="bg2"/>
                </a:solidFill>
                <a:latin typeface="Microsoft YaHei" panose="020B0503020204020204" pitchFamily="34" charset="-122"/>
                <a:ea typeface="Microsoft YaHei" panose="020B0503020204020204" pitchFamily="34" charset="-122"/>
              </a:rPr>
              <a:t>CodeGeeX</a:t>
            </a:r>
            <a:r>
              <a:rPr lang="zh-CN" altLang="en-US" sz="2000" b="1" dirty="0">
                <a:solidFill>
                  <a:schemeClr val="bg2"/>
                </a:solidFill>
                <a:latin typeface="Microsoft YaHei" panose="020B0503020204020204" pitchFamily="34" charset="-122"/>
                <a:ea typeface="Microsoft YaHei" panose="020B0503020204020204" pitchFamily="34" charset="-122"/>
              </a:rPr>
              <a:t>模型架构</a:t>
            </a:r>
            <a:endParaRPr lang="en-US" altLang="zh-CN" sz="20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US" altLang="zh-CN" sz="20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模型训练及优化</a:t>
            </a:r>
            <a:endParaRPr lang="en-US" altLang="zh-CN" sz="20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sz="20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模型评测</a:t>
            </a:r>
            <a:endParaRPr lang="en-US" altLang="zh-CN" sz="20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400" b="1" dirty="0">
                <a:latin typeface="Microsoft YaHei" panose="020B0503020204020204" pitchFamily="34" charset="-122"/>
                <a:ea typeface="Microsoft YaHei" panose="020B0503020204020204" pitchFamily="34" charset="-122"/>
                <a:cs typeface="Times New Roman" panose="02020603050405020304" pitchFamily="18" charset="0"/>
              </a:rPr>
              <a:t>开源开发计划</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63465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rPr>
              <a:t>CodeGeeX</a:t>
            </a:r>
            <a:r>
              <a:rPr lang="zh-CN" altLang="en-US" sz="3600" b="1" dirty="0">
                <a:latin typeface="Microsoft YaHei" panose="020B0503020204020204" pitchFamily="34" charset="-122"/>
                <a:ea typeface="Microsoft YaHei" panose="020B0503020204020204" pitchFamily="34" charset="-122"/>
              </a:rPr>
              <a:t>开源开发计划</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pic>
        <p:nvPicPr>
          <p:cNvPr id="12" name="Picture 11">
            <a:extLst>
              <a:ext uri="{FF2B5EF4-FFF2-40B4-BE49-F238E27FC236}">
                <a16:creationId xmlns:a16="http://schemas.microsoft.com/office/drawing/2014/main" id="{F77DAFD9-BA21-3958-D8B0-71D49B8D5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009" y="1403418"/>
            <a:ext cx="6948925" cy="5089457"/>
          </a:xfrm>
          <a:prstGeom prst="rect">
            <a:avLst/>
          </a:prstGeom>
        </p:spPr>
      </p:pic>
      <p:sp>
        <p:nvSpPr>
          <p:cNvPr id="13" name="TextBox 12">
            <a:extLst>
              <a:ext uri="{FF2B5EF4-FFF2-40B4-BE49-F238E27FC236}">
                <a16:creationId xmlns:a16="http://schemas.microsoft.com/office/drawing/2014/main" id="{C82D1853-D4BA-430B-6B43-B8D65BEF9A79}"/>
              </a:ext>
            </a:extLst>
          </p:cNvPr>
          <p:cNvSpPr txBox="1"/>
          <p:nvPr/>
        </p:nvSpPr>
        <p:spPr>
          <a:xfrm>
            <a:off x="643651" y="1120287"/>
            <a:ext cx="4397358" cy="4290726"/>
          </a:xfrm>
          <a:prstGeom prst="rect">
            <a:avLst/>
          </a:prstGeom>
          <a:noFill/>
        </p:spPr>
        <p:txBody>
          <a:bodyPr wrap="none" rtlCol="0">
            <a:spAutoFit/>
          </a:bodyPr>
          <a:lstStyle/>
          <a:p>
            <a:pPr>
              <a:lnSpc>
                <a:spcPct val="150000"/>
              </a:lnSpc>
            </a:pPr>
            <a:r>
              <a:rPr lang="en-US" sz="2000" b="1" dirty="0" err="1"/>
              <a:t>我们已经开源了这些内容</a:t>
            </a:r>
            <a:r>
              <a:rPr lang="zh-CN" altLang="en-US" sz="2000" b="1" dirty="0"/>
              <a:t>：</a:t>
            </a:r>
            <a:endParaRPr lang="en-US" altLang="zh-CN" sz="2000" b="1" dirty="0"/>
          </a:p>
          <a:p>
            <a:pPr marL="285750" indent="-285750">
              <a:lnSpc>
                <a:spcPct val="150000"/>
              </a:lnSpc>
              <a:buFont typeface="Arial" panose="020B0604020202020204" pitchFamily="34" charset="0"/>
              <a:buChar char="•"/>
            </a:pPr>
            <a:r>
              <a:rPr lang="en-US" dirty="0" err="1"/>
              <a:t>跨平台模型代码</a:t>
            </a:r>
            <a:r>
              <a:rPr lang="zh-CN" altLang="en-US" dirty="0"/>
              <a:t>（支持昇腾、英伟达）</a:t>
            </a:r>
            <a:endParaRPr lang="en-US" dirty="0"/>
          </a:p>
          <a:p>
            <a:pPr marL="285750" indent="-285750">
              <a:lnSpc>
                <a:spcPct val="150000"/>
              </a:lnSpc>
              <a:buFont typeface="Arial" panose="020B0604020202020204" pitchFamily="34" charset="0"/>
              <a:buChar char="•"/>
            </a:pPr>
            <a:r>
              <a:rPr lang="en-US" dirty="0" err="1"/>
              <a:t>模型训练</a:t>
            </a:r>
            <a:r>
              <a:rPr lang="zh-CN" altLang="en-US" dirty="0"/>
              <a:t>、微调、推理、测评代码</a:t>
            </a:r>
            <a:endParaRPr lang="en-US" dirty="0"/>
          </a:p>
          <a:p>
            <a:pPr marL="285750" indent="-285750">
              <a:lnSpc>
                <a:spcPct val="150000"/>
              </a:lnSpc>
              <a:buFont typeface="Arial" panose="020B0604020202020204" pitchFamily="34" charset="0"/>
              <a:buChar char="•"/>
            </a:pPr>
            <a:r>
              <a:rPr lang="en-US" dirty="0" err="1"/>
              <a:t>模型权重</a:t>
            </a:r>
            <a:r>
              <a:rPr lang="zh-CN" altLang="en-US" dirty="0"/>
              <a:t>（可在官网申请下载）</a:t>
            </a:r>
            <a:endParaRPr lang="en-US" dirty="0"/>
          </a:p>
          <a:p>
            <a:pPr marL="285750" indent="-285750">
              <a:lnSpc>
                <a:spcPct val="150000"/>
              </a:lnSpc>
              <a:buFont typeface="Arial" panose="020B0604020202020204" pitchFamily="34" charset="0"/>
              <a:buChar char="•"/>
            </a:pPr>
            <a:r>
              <a:rPr lang="en-US" dirty="0" err="1"/>
              <a:t>HumanEval</a:t>
            </a:r>
            <a:r>
              <a:rPr lang="en-US" altLang="zh-CN" dirty="0"/>
              <a:t>-X</a:t>
            </a:r>
            <a:r>
              <a:rPr lang="zh-CN" altLang="en-US" dirty="0"/>
              <a:t>数据集</a:t>
            </a:r>
            <a:endParaRPr lang="en-US" altLang="zh-CN" dirty="0"/>
          </a:p>
          <a:p>
            <a:pPr>
              <a:lnSpc>
                <a:spcPct val="150000"/>
              </a:lnSpc>
            </a:pPr>
            <a:r>
              <a:rPr lang="zh-CN" altLang="en-US" sz="2000" b="1" dirty="0"/>
              <a:t>未来还有更多：</a:t>
            </a:r>
            <a:endParaRPr lang="en-US" altLang="zh-CN" sz="2000" b="1" dirty="0"/>
          </a:p>
          <a:p>
            <a:pPr marL="285750" indent="-285750">
              <a:lnSpc>
                <a:spcPct val="150000"/>
              </a:lnSpc>
              <a:buFont typeface="Arial" panose="020B0604020202020204" pitchFamily="34" charset="0"/>
              <a:buChar char="•"/>
            </a:pPr>
            <a:r>
              <a:rPr lang="zh-CN" altLang="en-US" dirty="0"/>
              <a:t>各个平台的插件代码</a:t>
            </a:r>
            <a:endParaRPr lang="en-US" altLang="zh-CN" dirty="0"/>
          </a:p>
          <a:p>
            <a:pPr marL="285750" indent="-285750">
              <a:lnSpc>
                <a:spcPct val="150000"/>
              </a:lnSpc>
              <a:buFont typeface="Arial" panose="020B0604020202020204" pitchFamily="34" charset="0"/>
              <a:buChar char="•"/>
            </a:pPr>
            <a:r>
              <a:rPr lang="zh-CN" altLang="en-US" dirty="0"/>
              <a:t>模型加速、量化代码</a:t>
            </a:r>
            <a:endParaRPr lang="en-US" altLang="zh-CN" dirty="0"/>
          </a:p>
          <a:p>
            <a:pPr marL="285750" indent="-285750">
              <a:lnSpc>
                <a:spcPct val="150000"/>
              </a:lnSpc>
              <a:buFont typeface="Arial" panose="020B0604020202020204" pitchFamily="34" charset="0"/>
              <a:buChar char="•"/>
            </a:pPr>
            <a:r>
              <a:rPr lang="zh-CN" altLang="en-US" dirty="0"/>
              <a:t>微调迭代后的模型权重</a:t>
            </a:r>
            <a:endParaRPr lang="en-US" altLang="zh-CN" dirty="0"/>
          </a:p>
          <a:p>
            <a:pPr marL="285750" indent="-285750">
              <a:lnSpc>
                <a:spcPct val="150000"/>
              </a:lnSpc>
              <a:buFont typeface="Arial" panose="020B0604020202020204" pitchFamily="34" charset="0"/>
              <a:buChar char="•"/>
            </a:pPr>
            <a:r>
              <a:rPr lang="zh-CN" altLang="en-US" dirty="0"/>
              <a:t>。。。</a:t>
            </a:r>
            <a:endParaRPr lang="en-US" altLang="zh-CN" dirty="0"/>
          </a:p>
        </p:txBody>
      </p:sp>
      <p:sp>
        <p:nvSpPr>
          <p:cNvPr id="15" name="TextBox 14">
            <a:extLst>
              <a:ext uri="{FF2B5EF4-FFF2-40B4-BE49-F238E27FC236}">
                <a16:creationId xmlns:a16="http://schemas.microsoft.com/office/drawing/2014/main" id="{94838B0B-0246-AF31-AFCA-D5EBD2E8E442}"/>
              </a:ext>
            </a:extLst>
          </p:cNvPr>
          <p:cNvSpPr txBox="1"/>
          <p:nvPr/>
        </p:nvSpPr>
        <p:spPr>
          <a:xfrm>
            <a:off x="643651" y="5411013"/>
            <a:ext cx="3537517" cy="961225"/>
          </a:xfrm>
          <a:prstGeom prst="rect">
            <a:avLst/>
          </a:prstGeom>
          <a:noFill/>
        </p:spPr>
        <p:txBody>
          <a:bodyPr wrap="square">
            <a:spAutoFit/>
          </a:bodyPr>
          <a:lstStyle/>
          <a:p>
            <a:pPr>
              <a:lnSpc>
                <a:spcPct val="150000"/>
              </a:lnSpc>
            </a:pPr>
            <a:r>
              <a:rPr lang="zh-CN" altLang="en-US" sz="2000" b="1" dirty="0"/>
              <a:t>希望有更多开发者加入我们，一起让</a:t>
            </a:r>
            <a:r>
              <a:rPr lang="en-US" altLang="zh-CN" sz="2000" b="1" dirty="0" err="1"/>
              <a:t>CodeGeeX</a:t>
            </a:r>
            <a:r>
              <a:rPr lang="zh-CN" altLang="en-US" sz="2000" b="1" dirty="0"/>
              <a:t>变得更好！</a:t>
            </a:r>
            <a:endParaRPr lang="en-US" altLang="zh-CN" sz="2000" dirty="0"/>
          </a:p>
        </p:txBody>
      </p:sp>
      <p:pic>
        <p:nvPicPr>
          <p:cNvPr id="16" name="Picture 15">
            <a:extLst>
              <a:ext uri="{FF2B5EF4-FFF2-40B4-BE49-F238E27FC236}">
                <a16:creationId xmlns:a16="http://schemas.microsoft.com/office/drawing/2014/main" id="{C1B6306A-18D5-EB12-788E-2648875FE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6716" y="10200"/>
            <a:ext cx="1393218" cy="1393218"/>
          </a:xfrm>
          <a:prstGeom prst="rect">
            <a:avLst/>
          </a:prstGeom>
        </p:spPr>
      </p:pic>
      <p:sp>
        <p:nvSpPr>
          <p:cNvPr id="17" name="TextBox 16">
            <a:extLst>
              <a:ext uri="{FF2B5EF4-FFF2-40B4-BE49-F238E27FC236}">
                <a16:creationId xmlns:a16="http://schemas.microsoft.com/office/drawing/2014/main" id="{EB9D9FE3-A398-3A09-DBB3-EE4C196D943B}"/>
              </a:ext>
            </a:extLst>
          </p:cNvPr>
          <p:cNvSpPr txBox="1"/>
          <p:nvPr/>
        </p:nvSpPr>
        <p:spPr>
          <a:xfrm>
            <a:off x="9048848" y="280057"/>
            <a:ext cx="1717476" cy="853503"/>
          </a:xfrm>
          <a:prstGeom prst="rect">
            <a:avLst/>
          </a:prstGeom>
          <a:noFill/>
        </p:spPr>
        <p:txBody>
          <a:bodyPr wrap="square">
            <a:spAutoFit/>
          </a:bodyPr>
          <a:lstStyle/>
          <a:p>
            <a:pPr algn="ctr"/>
            <a:r>
              <a:rPr lang="en-US" sz="2000" b="1" dirty="0" err="1"/>
              <a:t>CodeGeeX开源仓库</a:t>
            </a:r>
            <a:endParaRPr lang="en-US" sz="2000" b="1" dirty="0"/>
          </a:p>
        </p:txBody>
      </p:sp>
    </p:spTree>
    <p:extLst>
      <p:ext uri="{BB962C8B-B14F-4D97-AF65-F5344CB8AC3E}">
        <p14:creationId xmlns:p14="http://schemas.microsoft.com/office/powerpoint/2010/main" val="2960226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rPr>
              <a:t>CodeGeeX</a:t>
            </a:r>
            <a:r>
              <a:rPr lang="zh-CN" altLang="en-US" sz="3600" b="1" dirty="0">
                <a:latin typeface="Microsoft YaHei" panose="020B0503020204020204" pitchFamily="34" charset="-122"/>
                <a:ea typeface="Microsoft YaHei" panose="020B0503020204020204" pitchFamily="34" charset="-122"/>
              </a:rPr>
              <a:t>开源开发计划</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3" name="TextBox 12">
            <a:extLst>
              <a:ext uri="{FF2B5EF4-FFF2-40B4-BE49-F238E27FC236}">
                <a16:creationId xmlns:a16="http://schemas.microsoft.com/office/drawing/2014/main" id="{C82D1853-D4BA-430B-6B43-B8D65BEF9A79}"/>
              </a:ext>
            </a:extLst>
          </p:cNvPr>
          <p:cNvSpPr txBox="1"/>
          <p:nvPr/>
        </p:nvSpPr>
        <p:spPr>
          <a:xfrm>
            <a:off x="643651" y="1037740"/>
            <a:ext cx="10248681" cy="4757456"/>
          </a:xfrm>
          <a:prstGeom prst="rect">
            <a:avLst/>
          </a:prstGeom>
          <a:noFill/>
        </p:spPr>
        <p:txBody>
          <a:bodyPr wrap="square" rtlCol="0">
            <a:spAutoFit/>
          </a:bodyPr>
          <a:lstStyle/>
          <a:p>
            <a:pPr>
              <a:lnSpc>
                <a:spcPct val="150000"/>
              </a:lnSpc>
            </a:pPr>
            <a:r>
              <a:rPr lang="zh-CN" altLang="en-US" sz="2400" b="1" dirty="0"/>
              <a:t>目前亟待开发的功能：</a:t>
            </a:r>
            <a:endParaRPr lang="en-US" altLang="zh-CN" sz="2400" b="1" dirty="0"/>
          </a:p>
          <a:p>
            <a:pPr marL="457200" indent="-457200">
              <a:lnSpc>
                <a:spcPct val="150000"/>
              </a:lnSpc>
              <a:buAutoNum type="arabicPeriod"/>
            </a:pPr>
            <a:r>
              <a:rPr lang="en-US" altLang="zh-CN" sz="2000" b="1" dirty="0"/>
              <a:t>VS Code</a:t>
            </a:r>
            <a:r>
              <a:rPr lang="zh-CN" altLang="en-US" sz="2000" b="1" dirty="0"/>
              <a:t>插件进一步优化</a:t>
            </a:r>
            <a:endParaRPr lang="en-US" altLang="zh-CN" sz="2000" b="1" dirty="0"/>
          </a:p>
          <a:p>
            <a:pPr marL="914400" lvl="1" indent="-457200">
              <a:lnSpc>
                <a:spcPct val="150000"/>
              </a:lnSpc>
              <a:buAutoNum type="arabicPeriod"/>
            </a:pPr>
            <a:r>
              <a:rPr lang="zh-CN" altLang="en-US" sz="2000" b="1" dirty="0"/>
              <a:t>提示模式通用语法设计</a:t>
            </a:r>
            <a:endParaRPr lang="en-US" altLang="zh-CN" sz="2000" b="1" dirty="0"/>
          </a:p>
          <a:p>
            <a:pPr marL="1371600" lvl="2" indent="-457200">
              <a:lnSpc>
                <a:spcPct val="150000"/>
              </a:lnSpc>
              <a:buAutoNum type="arabicPeriod"/>
            </a:pPr>
            <a:r>
              <a:rPr lang="zh-CN" altLang="en-US" sz="2000" dirty="0"/>
              <a:t>支持在模板中加入</a:t>
            </a:r>
            <a:r>
              <a:rPr lang="en-US" altLang="zh-CN" sz="2000" dirty="0"/>
              <a:t>&lt;Input&gt;, &lt;Output: 0,1&gt;</a:t>
            </a:r>
            <a:r>
              <a:rPr lang="zh-CN" altLang="en-US" sz="2000" dirty="0"/>
              <a:t>这类语法来实现各种不同功能；</a:t>
            </a:r>
            <a:endParaRPr lang="en-US" altLang="zh-CN" sz="2000" dirty="0"/>
          </a:p>
          <a:p>
            <a:pPr marL="1371600" lvl="2" indent="-457200">
              <a:lnSpc>
                <a:spcPct val="150000"/>
              </a:lnSpc>
              <a:buAutoNum type="arabicPeriod"/>
            </a:pPr>
            <a:r>
              <a:rPr lang="zh-CN" altLang="en-US" sz="2000" dirty="0"/>
              <a:t>后端可以正确解析该语法；</a:t>
            </a:r>
            <a:endParaRPr lang="en-US" altLang="zh-CN" sz="2000" dirty="0"/>
          </a:p>
          <a:p>
            <a:pPr marL="1371600" lvl="2" indent="-457200">
              <a:lnSpc>
                <a:spcPct val="150000"/>
              </a:lnSpc>
              <a:buAutoNum type="arabicPeriod"/>
            </a:pPr>
            <a:r>
              <a:rPr lang="zh-CN" altLang="en-US" sz="2000" dirty="0"/>
              <a:t>丰富模板库；</a:t>
            </a:r>
            <a:endParaRPr lang="en-US" altLang="zh-CN" sz="2000" dirty="0"/>
          </a:p>
          <a:p>
            <a:pPr marL="914400" lvl="1" indent="-457200">
              <a:lnSpc>
                <a:spcPct val="150000"/>
              </a:lnSpc>
              <a:buAutoNum type="arabicPeriod"/>
            </a:pPr>
            <a:r>
              <a:rPr lang="zh-CN" altLang="en-US" sz="2000" b="1" dirty="0"/>
              <a:t>优化交互体验</a:t>
            </a:r>
            <a:endParaRPr lang="en-US" altLang="zh-CN" sz="2000" b="1" dirty="0"/>
          </a:p>
          <a:p>
            <a:pPr marL="1371600" lvl="2" indent="-457200">
              <a:lnSpc>
                <a:spcPct val="150000"/>
              </a:lnSpc>
              <a:buAutoNum type="arabicPeriod"/>
            </a:pPr>
            <a:r>
              <a:rPr lang="zh-CN" altLang="en-US" sz="2000" dirty="0"/>
              <a:t>是否有更加友好的交互方式</a:t>
            </a:r>
            <a:endParaRPr lang="en-US" altLang="zh-CN" sz="2000" dirty="0"/>
          </a:p>
          <a:p>
            <a:pPr marL="457200" indent="-457200">
              <a:lnSpc>
                <a:spcPct val="150000"/>
              </a:lnSpc>
              <a:buAutoNum type="arabicPeriod"/>
            </a:pPr>
            <a:r>
              <a:rPr lang="zh-CN" altLang="en-US" sz="2000" b="1" dirty="0"/>
              <a:t>多平台支持</a:t>
            </a:r>
            <a:endParaRPr lang="en-US" altLang="zh-CN" sz="2000" b="1" dirty="0"/>
          </a:p>
          <a:p>
            <a:pPr marL="914400" lvl="1" indent="-457200">
              <a:lnSpc>
                <a:spcPct val="150000"/>
              </a:lnSpc>
              <a:buFontTx/>
              <a:buAutoNum type="arabicPeriod"/>
            </a:pPr>
            <a:r>
              <a:rPr lang="en-US" altLang="zh-CN" sz="2000" dirty="0" err="1"/>
              <a:t>Jetbrains</a:t>
            </a:r>
            <a:r>
              <a:rPr lang="zh-CN" altLang="en-US" sz="2000" dirty="0"/>
              <a:t>（正在开发中）、</a:t>
            </a:r>
            <a:r>
              <a:rPr lang="en-US" sz="2000" b="0" i="0" dirty="0" err="1">
                <a:solidFill>
                  <a:srgbClr val="000000"/>
                </a:solidFill>
                <a:effectLst/>
                <a:latin typeface="PingFang SC" panose="020B0400000000000000" pitchFamily="34" charset="-122"/>
                <a:ea typeface="PingFang SC" panose="020B0400000000000000" pitchFamily="34" charset="-122"/>
              </a:rPr>
              <a:t>Xcode</a:t>
            </a:r>
            <a:r>
              <a:rPr lang="zh-CN" altLang="en-US" sz="2000" dirty="0"/>
              <a:t>、</a:t>
            </a:r>
            <a:r>
              <a:rPr lang="en-US" altLang="zh-CN" sz="2000" dirty="0"/>
              <a:t>Vim/</a:t>
            </a:r>
            <a:r>
              <a:rPr lang="en-US" altLang="zh-CN" sz="2000" dirty="0" err="1"/>
              <a:t>NeoVim</a:t>
            </a:r>
            <a:r>
              <a:rPr lang="zh-CN" altLang="en-US" sz="2000" dirty="0"/>
              <a:t>、</a:t>
            </a:r>
            <a:r>
              <a:rPr lang="en-US" altLang="zh-CN" sz="2000" dirty="0"/>
              <a:t>Eclipse</a:t>
            </a:r>
            <a:r>
              <a:rPr lang="zh-CN" altLang="en-US" sz="2000" dirty="0"/>
              <a:t> </a:t>
            </a:r>
            <a:r>
              <a:rPr lang="en-US" altLang="zh-CN" sz="2000" dirty="0"/>
              <a:t>and</a:t>
            </a:r>
            <a:r>
              <a:rPr lang="zh-CN" altLang="en-US" sz="2000" dirty="0"/>
              <a:t> </a:t>
            </a:r>
            <a:r>
              <a:rPr lang="en-US" altLang="zh-CN" sz="2000" dirty="0"/>
              <a:t>more</a:t>
            </a:r>
            <a:r>
              <a:rPr lang="zh-CN" altLang="en-US" sz="2000" dirty="0"/>
              <a:t>！</a:t>
            </a:r>
            <a:endParaRPr lang="en-US" altLang="zh-CN" sz="2000" dirty="0"/>
          </a:p>
        </p:txBody>
      </p:sp>
    </p:spTree>
    <p:extLst>
      <p:ext uri="{BB962C8B-B14F-4D97-AF65-F5344CB8AC3E}">
        <p14:creationId xmlns:p14="http://schemas.microsoft.com/office/powerpoint/2010/main" val="2368363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rPr>
              <a:t>CodeGeeX</a:t>
            </a:r>
            <a:r>
              <a:rPr lang="zh-CN" altLang="en-US" sz="3600" b="1" dirty="0">
                <a:latin typeface="Microsoft YaHei" panose="020B0503020204020204" pitchFamily="34" charset="-122"/>
                <a:ea typeface="Microsoft YaHei" panose="020B0503020204020204" pitchFamily="34" charset="-122"/>
              </a:rPr>
              <a:t>开源开发计划</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3" name="TextBox 12">
            <a:extLst>
              <a:ext uri="{FF2B5EF4-FFF2-40B4-BE49-F238E27FC236}">
                <a16:creationId xmlns:a16="http://schemas.microsoft.com/office/drawing/2014/main" id="{C82D1853-D4BA-430B-6B43-B8D65BEF9A79}"/>
              </a:ext>
            </a:extLst>
          </p:cNvPr>
          <p:cNvSpPr txBox="1"/>
          <p:nvPr/>
        </p:nvSpPr>
        <p:spPr>
          <a:xfrm>
            <a:off x="643651" y="1037740"/>
            <a:ext cx="9797875" cy="499560"/>
          </a:xfrm>
          <a:prstGeom prst="rect">
            <a:avLst/>
          </a:prstGeom>
          <a:noFill/>
        </p:spPr>
        <p:txBody>
          <a:bodyPr wrap="none" rtlCol="0">
            <a:spAutoFit/>
          </a:bodyPr>
          <a:lstStyle/>
          <a:p>
            <a:pPr>
              <a:lnSpc>
                <a:spcPct val="150000"/>
              </a:lnSpc>
            </a:pPr>
            <a:r>
              <a:rPr lang="en-US" altLang="zh-CN" sz="2000" dirty="0" err="1"/>
              <a:t>CodeGeeX</a:t>
            </a:r>
            <a:r>
              <a:rPr lang="zh-CN" altLang="en-US" sz="2000" dirty="0"/>
              <a:t>有着无限的潜力，这里我们列出</a:t>
            </a:r>
            <a:r>
              <a:rPr lang="zh-CN" altLang="en-US" sz="2000" b="1" dirty="0"/>
              <a:t>十个应用场景</a:t>
            </a:r>
            <a:r>
              <a:rPr lang="en-US" altLang="zh-CN" sz="2000" b="1" dirty="0"/>
              <a:t>+</a:t>
            </a:r>
            <a:r>
              <a:rPr lang="zh-CN" altLang="en-US" sz="2000" b="1" dirty="0"/>
              <a:t>十个待解决的技术问题：</a:t>
            </a:r>
            <a:endParaRPr lang="en-US" altLang="zh-CN" sz="2000" b="1" dirty="0"/>
          </a:p>
        </p:txBody>
      </p:sp>
      <p:sp>
        <p:nvSpPr>
          <p:cNvPr id="3" name="TextBox 2">
            <a:extLst>
              <a:ext uri="{FF2B5EF4-FFF2-40B4-BE49-F238E27FC236}">
                <a16:creationId xmlns:a16="http://schemas.microsoft.com/office/drawing/2014/main" id="{14C07987-1F30-C09E-93D8-F2FEBBC2F966}"/>
              </a:ext>
            </a:extLst>
          </p:cNvPr>
          <p:cNvSpPr txBox="1"/>
          <p:nvPr/>
        </p:nvSpPr>
        <p:spPr>
          <a:xfrm>
            <a:off x="1270068" y="1647361"/>
            <a:ext cx="4053710" cy="4418454"/>
          </a:xfrm>
          <a:prstGeom prst="rect">
            <a:avLst/>
          </a:prstGeom>
          <a:noFill/>
        </p:spPr>
        <p:txBody>
          <a:bodyPr wrap="square" rtlCol="0">
            <a:spAutoFit/>
          </a:bodyPr>
          <a:lstStyle/>
          <a:p>
            <a:r>
              <a:rPr lang="en-US" sz="2000" b="1" dirty="0" err="1"/>
              <a:t>十个应用场景</a:t>
            </a:r>
            <a:r>
              <a:rPr lang="zh-CN" altLang="en-US" sz="2000" b="1" dirty="0"/>
              <a:t>：</a:t>
            </a:r>
            <a:endParaRPr lang="en-US" b="1" dirty="0"/>
          </a:p>
          <a:p>
            <a:pPr marL="342900" indent="-342900">
              <a:buFont typeface="+mj-lt"/>
              <a:buAutoNum type="arabicPeriod"/>
            </a:pPr>
            <a:r>
              <a:rPr lang="en-US" dirty="0" err="1"/>
              <a:t>前端代码生成</a:t>
            </a:r>
            <a:endParaRPr lang="en-US" altLang="zh-CN" dirty="0"/>
          </a:p>
          <a:p>
            <a:pPr marL="342900" indent="-342900">
              <a:buFont typeface="+mj-lt"/>
              <a:buAutoNum type="arabicPeriod"/>
            </a:pPr>
            <a:r>
              <a:rPr lang="zh-CN" altLang="en-US" dirty="0"/>
              <a:t>操作系统辅助开发</a:t>
            </a:r>
            <a:endParaRPr lang="en-US" altLang="zh-CN" dirty="0"/>
          </a:p>
          <a:p>
            <a:pPr marL="342900" indent="-342900">
              <a:buFont typeface="+mj-lt"/>
              <a:buAutoNum type="arabicPeriod"/>
            </a:pPr>
            <a:r>
              <a:rPr lang="zh-CN" altLang="en-US" dirty="0"/>
              <a:t>形式化数学定理证明</a:t>
            </a:r>
            <a:endParaRPr lang="en-US" altLang="zh-CN" dirty="0"/>
          </a:p>
          <a:p>
            <a:pPr marL="342900" indent="-342900">
              <a:buFont typeface="+mj-lt"/>
              <a:buAutoNum type="arabicPeriod"/>
            </a:pPr>
            <a:r>
              <a:rPr lang="zh-CN" altLang="en-US" dirty="0"/>
              <a:t>自动化</a:t>
            </a:r>
            <a:r>
              <a:rPr lang="en-US" altLang="zh-CN" dirty="0"/>
              <a:t>bug</a:t>
            </a:r>
            <a:r>
              <a:rPr lang="zh-CN" altLang="en-US" dirty="0"/>
              <a:t>提示与修复</a:t>
            </a:r>
            <a:endParaRPr lang="en-US" altLang="zh-CN" dirty="0"/>
          </a:p>
          <a:p>
            <a:pPr marL="342900" indent="-342900">
              <a:buFont typeface="+mj-lt"/>
              <a:buAutoNum type="arabicPeriod"/>
            </a:pPr>
            <a:r>
              <a:rPr lang="zh-CN" altLang="en-US" dirty="0"/>
              <a:t>自动化代码审查</a:t>
            </a:r>
            <a:endParaRPr lang="en-US" altLang="zh-CN" dirty="0"/>
          </a:p>
          <a:p>
            <a:pPr marL="342900" indent="-342900">
              <a:buFont typeface="+mj-lt"/>
              <a:buAutoNum type="arabicPeriod"/>
            </a:pPr>
            <a:r>
              <a:rPr lang="zh-CN" altLang="en-US" dirty="0"/>
              <a:t>代码注释和概括</a:t>
            </a:r>
            <a:endParaRPr lang="en-US" altLang="zh-CN" dirty="0"/>
          </a:p>
          <a:p>
            <a:pPr marL="342900" indent="-342900">
              <a:buFont typeface="+mj-lt"/>
              <a:buAutoNum type="arabicPeriod"/>
            </a:pPr>
            <a:r>
              <a:rPr lang="zh-CN" altLang="en-US" dirty="0"/>
              <a:t>不同编程语言项目迁移</a:t>
            </a:r>
            <a:endParaRPr lang="en-US" altLang="zh-CN" dirty="0"/>
          </a:p>
          <a:p>
            <a:pPr marL="342900" indent="-342900">
              <a:buFont typeface="+mj-lt"/>
              <a:buAutoNum type="arabicPeriod"/>
            </a:pPr>
            <a:r>
              <a:rPr lang="zh-CN" altLang="en-US" dirty="0"/>
              <a:t>青少年编程教育辅助</a:t>
            </a:r>
            <a:endParaRPr lang="en-US" altLang="zh-CN" dirty="0"/>
          </a:p>
          <a:p>
            <a:pPr marL="342900" indent="-342900">
              <a:buFont typeface="+mj-lt"/>
              <a:buAutoNum type="arabicPeriod"/>
            </a:pPr>
            <a:r>
              <a:rPr lang="zh-CN" altLang="en-US" dirty="0"/>
              <a:t>高效的游戏开发</a:t>
            </a:r>
            <a:endParaRPr lang="en-US" altLang="zh-CN" dirty="0"/>
          </a:p>
          <a:p>
            <a:pPr marL="342900" indent="-342900">
              <a:buFont typeface="+mj-lt"/>
              <a:buAutoNum type="arabicPeriod"/>
            </a:pPr>
            <a:r>
              <a:rPr lang="zh-CN" altLang="en-US" dirty="0"/>
              <a:t>更智能的下一代</a:t>
            </a:r>
            <a:r>
              <a:rPr lang="en-US" altLang="zh-CN" dirty="0"/>
              <a:t>IDE</a:t>
            </a:r>
          </a:p>
          <a:p>
            <a:r>
              <a:rPr lang="zh-CN" altLang="en-US" dirty="0"/>
              <a:t>。。。</a:t>
            </a:r>
            <a:endParaRPr lang="en-US" altLang="zh-CN" dirty="0"/>
          </a:p>
        </p:txBody>
      </p:sp>
      <p:sp>
        <p:nvSpPr>
          <p:cNvPr id="4" name="TextBox 3">
            <a:extLst>
              <a:ext uri="{FF2B5EF4-FFF2-40B4-BE49-F238E27FC236}">
                <a16:creationId xmlns:a16="http://schemas.microsoft.com/office/drawing/2014/main" id="{8ADB5489-2D28-24C7-6F95-FA9EA8575C5E}"/>
              </a:ext>
            </a:extLst>
          </p:cNvPr>
          <p:cNvSpPr txBox="1"/>
          <p:nvPr/>
        </p:nvSpPr>
        <p:spPr>
          <a:xfrm>
            <a:off x="6387816" y="1647361"/>
            <a:ext cx="4053710" cy="4778552"/>
          </a:xfrm>
          <a:prstGeom prst="rect">
            <a:avLst/>
          </a:prstGeom>
          <a:noFill/>
        </p:spPr>
        <p:txBody>
          <a:bodyPr wrap="square" rtlCol="0">
            <a:spAutoFit/>
          </a:bodyPr>
          <a:lstStyle/>
          <a:p>
            <a:r>
              <a:rPr lang="zh-CN" altLang="en-US" sz="2000" b="1" dirty="0"/>
              <a:t>十个待解决技术问题：</a:t>
            </a:r>
            <a:endParaRPr lang="en-US" altLang="zh-CN" sz="2000" b="1" dirty="0"/>
          </a:p>
          <a:p>
            <a:pPr marL="342900" indent="-342900">
              <a:buFont typeface="+mj-lt"/>
              <a:buAutoNum type="arabicPeriod"/>
            </a:pPr>
            <a:r>
              <a:rPr lang="zh-CN" altLang="en-US" dirty="0"/>
              <a:t>超轻量化模型</a:t>
            </a:r>
            <a:endParaRPr lang="en-US" altLang="zh-CN" dirty="0"/>
          </a:p>
          <a:p>
            <a:pPr marL="342900" indent="-342900">
              <a:buFont typeface="+mj-lt"/>
              <a:buAutoNum type="arabicPeriod"/>
            </a:pPr>
            <a:r>
              <a:rPr lang="zh-CN" altLang="en-US" dirty="0"/>
              <a:t>更智能的解码策略</a:t>
            </a:r>
            <a:endParaRPr lang="en-US" altLang="zh-CN" dirty="0"/>
          </a:p>
          <a:p>
            <a:pPr marL="342900" indent="-342900">
              <a:buFont typeface="+mj-lt"/>
              <a:buAutoNum type="arabicPeriod"/>
            </a:pPr>
            <a:r>
              <a:rPr lang="zh-CN" altLang="en-US" dirty="0"/>
              <a:t>更符合人类指令的输出</a:t>
            </a:r>
            <a:endParaRPr lang="en-US" altLang="zh-CN" dirty="0"/>
          </a:p>
          <a:p>
            <a:pPr marL="342900" indent="-342900">
              <a:buFont typeface="+mj-lt"/>
              <a:buAutoNum type="arabicPeriod"/>
            </a:pPr>
            <a:r>
              <a:rPr lang="zh-CN" altLang="en-US" dirty="0"/>
              <a:t>生成代码溯源问题</a:t>
            </a:r>
            <a:endParaRPr lang="en-US" altLang="zh-CN" dirty="0"/>
          </a:p>
          <a:p>
            <a:pPr marL="342900" indent="-342900">
              <a:buFont typeface="+mj-lt"/>
              <a:buAutoNum type="arabicPeriod"/>
            </a:pPr>
            <a:r>
              <a:rPr lang="zh-CN" altLang="en-US" dirty="0"/>
              <a:t>超长代码生成</a:t>
            </a:r>
            <a:endParaRPr lang="en-US" altLang="zh-CN" dirty="0"/>
          </a:p>
          <a:p>
            <a:pPr marL="342900" indent="-342900">
              <a:buFont typeface="+mj-lt"/>
              <a:buAutoNum type="arabicPeriod"/>
            </a:pPr>
            <a:r>
              <a:rPr lang="zh-CN" altLang="en-US" dirty="0"/>
              <a:t>跨文件代码生成</a:t>
            </a:r>
            <a:endParaRPr lang="en-US" altLang="zh-CN" dirty="0"/>
          </a:p>
          <a:p>
            <a:pPr marL="342900" indent="-342900">
              <a:buFont typeface="+mj-lt"/>
              <a:buAutoNum type="arabicPeriod"/>
            </a:pPr>
            <a:r>
              <a:rPr lang="zh-CN" altLang="en-US" dirty="0"/>
              <a:t>生成代码的评估</a:t>
            </a:r>
            <a:endParaRPr lang="en-US" altLang="zh-CN" dirty="0"/>
          </a:p>
          <a:p>
            <a:pPr marL="342900" indent="-342900">
              <a:buFont typeface="+mj-lt"/>
              <a:buAutoNum type="arabicPeriod"/>
            </a:pPr>
            <a:r>
              <a:rPr lang="zh-CN" altLang="en-US" dirty="0"/>
              <a:t>根据编译器反馈优化生成</a:t>
            </a:r>
            <a:endParaRPr lang="en-US" altLang="zh-CN" dirty="0"/>
          </a:p>
          <a:p>
            <a:pPr marL="342900" indent="-342900">
              <a:buFont typeface="+mj-lt"/>
              <a:buAutoNum type="arabicPeriod"/>
            </a:pPr>
            <a:r>
              <a:rPr lang="zh-CN" altLang="en-US" dirty="0"/>
              <a:t>检索增强代码生成</a:t>
            </a:r>
            <a:endParaRPr lang="en-US" altLang="zh-CN" dirty="0"/>
          </a:p>
          <a:p>
            <a:pPr marL="342900" indent="-342900">
              <a:buFont typeface="+mj-lt"/>
              <a:buAutoNum type="arabicPeriod"/>
            </a:pPr>
            <a:r>
              <a:rPr lang="zh-CN" altLang="en-US" dirty="0"/>
              <a:t>更优的代码生成微调范式</a:t>
            </a:r>
            <a:endParaRPr lang="en-US" altLang="zh-CN" dirty="0"/>
          </a:p>
          <a:p>
            <a:r>
              <a:rPr lang="zh-CN" altLang="en-US" dirty="0"/>
              <a:t>。。。</a:t>
            </a:r>
            <a:endParaRPr lang="en-US" altLang="zh-CN" dirty="0"/>
          </a:p>
          <a:p>
            <a:pPr marL="342900" indent="-342900">
              <a:buFont typeface="+mj-lt"/>
              <a:buAutoNum type="arabicPeriod"/>
            </a:pPr>
            <a:endParaRPr lang="en-US" altLang="zh-CN" dirty="0"/>
          </a:p>
        </p:txBody>
      </p:sp>
      <p:sp>
        <p:nvSpPr>
          <p:cNvPr id="6" name="TextBox 5">
            <a:extLst>
              <a:ext uri="{FF2B5EF4-FFF2-40B4-BE49-F238E27FC236}">
                <a16:creationId xmlns:a16="http://schemas.microsoft.com/office/drawing/2014/main" id="{63ED2541-F410-2162-646D-E6D966B720EC}"/>
              </a:ext>
            </a:extLst>
          </p:cNvPr>
          <p:cNvSpPr txBox="1"/>
          <p:nvPr/>
        </p:nvSpPr>
        <p:spPr>
          <a:xfrm>
            <a:off x="1476015" y="6065815"/>
            <a:ext cx="9116907" cy="499560"/>
          </a:xfrm>
          <a:prstGeom prst="rect">
            <a:avLst/>
          </a:prstGeom>
          <a:noFill/>
        </p:spPr>
        <p:txBody>
          <a:bodyPr wrap="square">
            <a:spAutoFit/>
          </a:bodyPr>
          <a:lstStyle/>
          <a:p>
            <a:pPr>
              <a:lnSpc>
                <a:spcPct val="150000"/>
              </a:lnSpc>
            </a:pPr>
            <a:r>
              <a:rPr lang="zh-CN" altLang="en-US" sz="2000" b="1" dirty="0"/>
              <a:t>欢迎研究者、软件开发者、开源爱好者们和我们一起探索更多的可能性！！！</a:t>
            </a:r>
            <a:endParaRPr lang="en-US" altLang="zh-CN" sz="2000" dirty="0"/>
          </a:p>
        </p:txBody>
      </p:sp>
    </p:spTree>
    <p:extLst>
      <p:ext uri="{BB962C8B-B14F-4D97-AF65-F5344CB8AC3E}">
        <p14:creationId xmlns:p14="http://schemas.microsoft.com/office/powerpoint/2010/main" val="3728578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09522A1-D092-F07A-49A8-2976A6812566}"/>
              </a:ext>
            </a:extLst>
          </p:cNvPr>
          <p:cNvSpPr txBox="1">
            <a:spLocks/>
          </p:cNvSpPr>
          <p:nvPr/>
        </p:nvSpPr>
        <p:spPr>
          <a:xfrm>
            <a:off x="217043" y="-392432"/>
            <a:ext cx="9649627" cy="1325563"/>
          </a:xfrm>
          <a:prstGeom prst="rect">
            <a:avLst/>
          </a:prstGeom>
        </p:spPr>
        <p:txBody>
          <a:bodyPr vert="horz" lIns="91440" tIns="45720" rIns="91440" bIns="45720" anchor="b">
            <a:normAutofit fontScale="92500"/>
          </a:bodyPr>
          <a:lstStyle>
            <a:lvl1pPr lvl="0" algn="ctr" defTabSz="914400">
              <a:lnSpc>
                <a:spcPct val="130000"/>
              </a:lnSpc>
              <a:spcBef>
                <a:spcPct val="0"/>
              </a:spcBef>
              <a:buNone/>
              <a:defRPr sz="6000" kern="1200">
                <a:solidFill>
                  <a:schemeClr val="tx1"/>
                </a:solidFill>
                <a:latin typeface="微软雅黑"/>
                <a:ea typeface="微软雅黑"/>
              </a:defRPr>
            </a:lvl1p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开源的大规模多语言代码生成模型</a:t>
            </a:r>
          </a:p>
        </p:txBody>
      </p:sp>
      <p:cxnSp>
        <p:nvCxnSpPr>
          <p:cNvPr id="11" name="Straight Connector 10">
            <a:extLst>
              <a:ext uri="{FF2B5EF4-FFF2-40B4-BE49-F238E27FC236}">
                <a16:creationId xmlns:a16="http://schemas.microsoft.com/office/drawing/2014/main" id="{502E5A7A-FB80-A99D-9A30-31BACC03EA7D}"/>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9B5D1-3D09-6B18-DF3B-EF60E44875D6}"/>
              </a:ext>
            </a:extLst>
          </p:cNvPr>
          <p:cNvSpPr txBox="1"/>
          <p:nvPr/>
        </p:nvSpPr>
        <p:spPr>
          <a:xfrm>
            <a:off x="1894717" y="5490598"/>
            <a:ext cx="9353714" cy="1158009"/>
          </a:xfrm>
          <a:prstGeom prst="rect">
            <a:avLst/>
          </a:prstGeom>
          <a:noFill/>
        </p:spPr>
        <p:txBody>
          <a:bodyPr wrap="none" rtlCol="0">
            <a:spAutoFit/>
          </a:bodyPr>
          <a:lstStyle/>
          <a:p>
            <a:r>
              <a:rPr lang="en-FR" sz="2800" b="1" dirty="0"/>
              <a:t>感谢</a:t>
            </a:r>
            <a:r>
              <a:rPr lang="zh-CN" altLang="en-US" sz="2800" b="1" dirty="0"/>
              <a:t>鹏城实验室对本项目的算力支持！</a:t>
            </a:r>
            <a:endParaRPr lang="en-US" altLang="zh-CN" sz="2800" b="1" dirty="0"/>
          </a:p>
          <a:p>
            <a:r>
              <a:rPr lang="zh-CN" altLang="en-US" sz="2800" b="1" dirty="0"/>
              <a:t>感谢</a:t>
            </a:r>
            <a:r>
              <a:rPr lang="en-FR" sz="2800" b="1" dirty="0"/>
              <a:t>智谱AI</a:t>
            </a:r>
            <a:r>
              <a:rPr lang="zh-CN" altLang="en-US" sz="2800" b="1" dirty="0"/>
              <a:t>、华为</a:t>
            </a:r>
            <a:r>
              <a:rPr lang="en-US" altLang="zh-CN" sz="2800" b="1" dirty="0" err="1"/>
              <a:t>Mindspore</a:t>
            </a:r>
            <a:r>
              <a:rPr lang="zh-CN" altLang="en-US" sz="2800" b="1" dirty="0"/>
              <a:t>团队对本项目的技术支持！</a:t>
            </a:r>
            <a:endParaRPr lang="en-US" sz="2800" b="1" dirty="0"/>
          </a:p>
        </p:txBody>
      </p:sp>
      <p:sp>
        <p:nvSpPr>
          <p:cNvPr id="8" name="TextBox 7">
            <a:extLst>
              <a:ext uri="{FF2B5EF4-FFF2-40B4-BE49-F238E27FC236}">
                <a16:creationId xmlns:a16="http://schemas.microsoft.com/office/drawing/2014/main" id="{9323DDED-1EC8-29AC-9685-08C6C2CAB0CB}"/>
              </a:ext>
            </a:extLst>
          </p:cNvPr>
          <p:cNvSpPr txBox="1"/>
          <p:nvPr/>
        </p:nvSpPr>
        <p:spPr>
          <a:xfrm>
            <a:off x="973327" y="4019729"/>
            <a:ext cx="10396156" cy="1422890"/>
          </a:xfrm>
          <a:prstGeom prst="rect">
            <a:avLst/>
          </a:prstGeom>
          <a:noFill/>
        </p:spPr>
        <p:txBody>
          <a:bodyPr wrap="square">
            <a:spAutoFit/>
          </a:bodyPr>
          <a:lstStyle/>
          <a:p>
            <a:pPr>
              <a:lnSpc>
                <a:spcPct val="150000"/>
              </a:lnSpc>
            </a:pPr>
            <a:r>
              <a:rPr lang="en-US" altLang="zh-CN" sz="2000"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是一个具有</a:t>
            </a:r>
            <a:r>
              <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rPr>
              <a:t>130</a:t>
            </a: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亿</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参数的多编程语言代码生成预训练模型，支持十多种编程语言。</a:t>
            </a:r>
            <a:endPar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开源开放，同时支持昇腾和英伟达平台，具有高精度代码生成、代码翻译等能力。基于</a:t>
            </a:r>
            <a:r>
              <a:rPr lang="en-US" altLang="zh-CN" sz="2000"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，我们开发了免费的自动代码生成插件，致力于提高广大程序员的编程效率！</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Picture 3">
            <a:extLst>
              <a:ext uri="{FF2B5EF4-FFF2-40B4-BE49-F238E27FC236}">
                <a16:creationId xmlns:a16="http://schemas.microsoft.com/office/drawing/2014/main" id="{8A4006C7-1861-6572-9C35-48366A0F4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66" y="1415381"/>
            <a:ext cx="3904945" cy="2145266"/>
          </a:xfrm>
          <a:prstGeom prst="rect">
            <a:avLst/>
          </a:prstGeom>
        </p:spPr>
      </p:pic>
      <p:pic>
        <p:nvPicPr>
          <p:cNvPr id="7" name="Picture 6">
            <a:extLst>
              <a:ext uri="{FF2B5EF4-FFF2-40B4-BE49-F238E27FC236}">
                <a16:creationId xmlns:a16="http://schemas.microsoft.com/office/drawing/2014/main" id="{33D059BA-4BAB-25BE-E9E8-56DE411DE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0699" y="1340709"/>
            <a:ext cx="4643310" cy="2631041"/>
          </a:xfrm>
          <a:prstGeom prst="rect">
            <a:avLst/>
          </a:prstGeom>
        </p:spPr>
      </p:pic>
      <p:sp>
        <p:nvSpPr>
          <p:cNvPr id="15" name="TextBox 14">
            <a:extLst>
              <a:ext uri="{FF2B5EF4-FFF2-40B4-BE49-F238E27FC236}">
                <a16:creationId xmlns:a16="http://schemas.microsoft.com/office/drawing/2014/main" id="{FD25844A-0CBE-09FE-4F6E-E5D40C6141D7}"/>
              </a:ext>
            </a:extLst>
          </p:cNvPr>
          <p:cNvSpPr txBox="1"/>
          <p:nvPr/>
        </p:nvSpPr>
        <p:spPr>
          <a:xfrm>
            <a:off x="9442158" y="901513"/>
            <a:ext cx="2031325" cy="453394"/>
          </a:xfrm>
          <a:prstGeom prst="rect">
            <a:avLst/>
          </a:prstGeom>
          <a:noFill/>
        </p:spPr>
        <p:txBody>
          <a:bodyPr wrap="none" rtlCol="0">
            <a:spAutoFit/>
          </a:bodyPr>
          <a:lstStyle/>
          <a:p>
            <a:r>
              <a:rPr lang="en-US" sz="2000" b="1" dirty="0" err="1"/>
              <a:t>CodeGeeX主页</a:t>
            </a:r>
            <a:endParaRPr lang="en-US" sz="2000" b="1" dirty="0"/>
          </a:p>
        </p:txBody>
      </p:sp>
      <p:pic>
        <p:nvPicPr>
          <p:cNvPr id="3" name="Picture 2">
            <a:extLst>
              <a:ext uri="{FF2B5EF4-FFF2-40B4-BE49-F238E27FC236}">
                <a16:creationId xmlns:a16="http://schemas.microsoft.com/office/drawing/2014/main" id="{A9C83A95-8C02-B5D1-2180-8E4D6F609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5384" y="1352794"/>
            <a:ext cx="2417305" cy="2417305"/>
          </a:xfrm>
          <a:prstGeom prst="rect">
            <a:avLst/>
          </a:prstGeom>
        </p:spPr>
      </p:pic>
    </p:spTree>
    <p:extLst>
      <p:ext uri="{BB962C8B-B14F-4D97-AF65-F5344CB8AC3E}">
        <p14:creationId xmlns:p14="http://schemas.microsoft.com/office/powerpoint/2010/main" val="3362237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148B3C-E6B1-158F-EC8C-EF89C3267171}"/>
              </a:ext>
            </a:extLst>
          </p:cNvPr>
          <p:cNvPicPr>
            <a:picLocks noChangeAspect="1"/>
          </p:cNvPicPr>
          <p:nvPr/>
        </p:nvPicPr>
        <p:blipFill rotWithShape="1">
          <a:blip r:embed="rId3">
            <a:extLst>
              <a:ext uri="{28A0092B-C50C-407E-A947-70E740481C1C}">
                <a14:useLocalDpi xmlns:a14="http://schemas.microsoft.com/office/drawing/2010/main" val="0"/>
              </a:ext>
            </a:extLst>
          </a:blip>
          <a:srcRect b="22365"/>
          <a:stretch/>
        </p:blipFill>
        <p:spPr>
          <a:xfrm>
            <a:off x="8204676" y="-10842"/>
            <a:ext cx="3993174" cy="6877484"/>
          </a:xfrm>
          <a:prstGeom prst="rect">
            <a:avLst/>
          </a:prstGeom>
        </p:spPr>
      </p:pic>
      <p:sp>
        <p:nvSpPr>
          <p:cNvPr id="6" name="Title 1">
            <a:extLst>
              <a:ext uri="{FF2B5EF4-FFF2-40B4-BE49-F238E27FC236}">
                <a16:creationId xmlns:a16="http://schemas.microsoft.com/office/drawing/2014/main" id="{4A36806D-6C62-9786-E97F-B1AC95456013}"/>
              </a:ext>
            </a:extLst>
          </p:cNvPr>
          <p:cNvSpPr>
            <a:spLocks noGrp="1"/>
          </p:cNvSpPr>
          <p:nvPr>
            <p:ph type="ctrTitle"/>
          </p:nvPr>
        </p:nvSpPr>
        <p:spPr>
          <a:xfrm>
            <a:off x="-1877890" y="1068855"/>
            <a:ext cx="11509597" cy="2216280"/>
          </a:xfrm>
        </p:spPr>
        <p:txBody>
          <a:bodyPr anchor="ctr">
            <a:noAutofit/>
          </a:bodyPr>
          <a:lstStyle/>
          <a:p>
            <a:r>
              <a:rPr lang="en-US" sz="9600" b="1" dirty="0">
                <a:latin typeface="Microsoft YaHei" panose="020B0503020204020204" pitchFamily="34" charset="-122"/>
                <a:ea typeface="Microsoft YaHei" panose="020B0503020204020204" pitchFamily="34" charset="-122"/>
                <a:cs typeface="Times New Roman" panose="02020603050405020304" pitchFamily="18" charset="0"/>
              </a:rPr>
              <a:t>Q&amp;A</a:t>
            </a:r>
          </a:p>
        </p:txBody>
      </p:sp>
      <p:pic>
        <p:nvPicPr>
          <p:cNvPr id="9" name="图片 7">
            <a:extLst>
              <a:ext uri="{FF2B5EF4-FFF2-40B4-BE49-F238E27FC236}">
                <a16:creationId xmlns:a16="http://schemas.microsoft.com/office/drawing/2014/main" id="{0F2EEAE4-FE2B-B849-2029-FC811574777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98" y="-10842"/>
            <a:ext cx="3224040" cy="1364355"/>
          </a:xfrm>
          <a:prstGeom prst="rect">
            <a:avLst/>
          </a:prstGeom>
        </p:spPr>
      </p:pic>
      <p:pic>
        <p:nvPicPr>
          <p:cNvPr id="11" name="Picture 10">
            <a:extLst>
              <a:ext uri="{FF2B5EF4-FFF2-40B4-BE49-F238E27FC236}">
                <a16:creationId xmlns:a16="http://schemas.microsoft.com/office/drawing/2014/main" id="{E569391E-5F25-B46F-FA5D-9DE51AE3B2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7044" y="3354820"/>
            <a:ext cx="1629865" cy="1629865"/>
          </a:xfrm>
          <a:prstGeom prst="rect">
            <a:avLst/>
          </a:prstGeom>
        </p:spPr>
      </p:pic>
      <p:sp>
        <p:nvSpPr>
          <p:cNvPr id="16" name="TextBox 15">
            <a:extLst>
              <a:ext uri="{FF2B5EF4-FFF2-40B4-BE49-F238E27FC236}">
                <a16:creationId xmlns:a16="http://schemas.microsoft.com/office/drawing/2014/main" id="{554FC64E-CE22-E5EC-05C3-F54237459821}"/>
              </a:ext>
            </a:extLst>
          </p:cNvPr>
          <p:cNvSpPr txBox="1"/>
          <p:nvPr/>
        </p:nvSpPr>
        <p:spPr>
          <a:xfrm>
            <a:off x="2456171" y="2988992"/>
            <a:ext cx="1253869" cy="381195"/>
          </a:xfrm>
          <a:prstGeom prst="rect">
            <a:avLst/>
          </a:prstGeom>
          <a:noFill/>
        </p:spPr>
        <p:txBody>
          <a:bodyPr wrap="none" rtlCol="0">
            <a:spAutoFit/>
          </a:bodyPr>
          <a:lstStyle/>
          <a:p>
            <a:r>
              <a:rPr lang="en-US" sz="1600" b="1" dirty="0"/>
              <a:t>体验DEMO</a:t>
            </a:r>
          </a:p>
        </p:txBody>
      </p:sp>
      <p:pic>
        <p:nvPicPr>
          <p:cNvPr id="17" name="Picture 16">
            <a:extLst>
              <a:ext uri="{FF2B5EF4-FFF2-40B4-BE49-F238E27FC236}">
                <a16:creationId xmlns:a16="http://schemas.microsoft.com/office/drawing/2014/main" id="{2867BF88-E0D5-6C80-095A-2461B5BA2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0714" y="3311013"/>
            <a:ext cx="1717477" cy="1717477"/>
          </a:xfrm>
          <a:prstGeom prst="rect">
            <a:avLst/>
          </a:prstGeom>
        </p:spPr>
      </p:pic>
      <p:sp>
        <p:nvSpPr>
          <p:cNvPr id="18" name="TextBox 17">
            <a:extLst>
              <a:ext uri="{FF2B5EF4-FFF2-40B4-BE49-F238E27FC236}">
                <a16:creationId xmlns:a16="http://schemas.microsoft.com/office/drawing/2014/main" id="{7941AB05-ED50-1D6A-970C-9E38C7842CE2}"/>
              </a:ext>
            </a:extLst>
          </p:cNvPr>
          <p:cNvSpPr txBox="1"/>
          <p:nvPr/>
        </p:nvSpPr>
        <p:spPr>
          <a:xfrm>
            <a:off x="4057031" y="2993573"/>
            <a:ext cx="1717476" cy="381195"/>
          </a:xfrm>
          <a:prstGeom prst="rect">
            <a:avLst/>
          </a:prstGeom>
          <a:noFill/>
        </p:spPr>
        <p:txBody>
          <a:bodyPr wrap="square">
            <a:spAutoFit/>
          </a:bodyPr>
          <a:lstStyle/>
          <a:p>
            <a:r>
              <a:rPr lang="en-US" sz="1600" b="1" dirty="0"/>
              <a:t>GitHub仓库</a:t>
            </a:r>
          </a:p>
        </p:txBody>
      </p:sp>
      <p:sp>
        <p:nvSpPr>
          <p:cNvPr id="19" name="TextBox 18">
            <a:extLst>
              <a:ext uri="{FF2B5EF4-FFF2-40B4-BE49-F238E27FC236}">
                <a16:creationId xmlns:a16="http://schemas.microsoft.com/office/drawing/2014/main" id="{5582DE5F-C9E3-6F5E-E00D-F062C20CA375}"/>
              </a:ext>
            </a:extLst>
          </p:cNvPr>
          <p:cNvSpPr txBox="1"/>
          <p:nvPr/>
        </p:nvSpPr>
        <p:spPr>
          <a:xfrm>
            <a:off x="1434930" y="5299486"/>
            <a:ext cx="5554662" cy="1497654"/>
          </a:xfrm>
          <a:prstGeom prst="rect">
            <a:avLst/>
          </a:prstGeom>
          <a:noFill/>
        </p:spPr>
        <p:txBody>
          <a:bodyPr wrap="none" rtlCol="0">
            <a:spAutoFit/>
          </a:bodyPr>
          <a:lstStyle/>
          <a:p>
            <a:r>
              <a:rPr lang="en-US" b="1" dirty="0" err="1">
                <a:latin typeface="Microsoft YaHei" panose="020B0503020204020204" pitchFamily="34" charset="-122"/>
                <a:ea typeface="Microsoft YaHei" panose="020B0503020204020204" pitchFamily="34" charset="-122"/>
                <a:cs typeface="Times New Roman" panose="02020603050405020304" pitchFamily="18" charset="0"/>
              </a:rPr>
              <a:t>主页</a:t>
            </a:r>
            <a:r>
              <a:rPr lang="en-US"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dirty="0">
                <a:latin typeface="Microsoft YaHei" panose="020B0503020204020204" pitchFamily="34" charset="-122"/>
                <a:ea typeface="Microsoft YaHei" panose="020B0503020204020204" pitchFamily="34" charset="-122"/>
                <a:cs typeface="Times New Roman" panose="02020603050405020304" pitchFamily="18" charset="0"/>
                <a:hlinkClick r:id="rId7"/>
              </a:rPr>
              <a:t>https://models.aminer.cn/codegeex</a:t>
            </a: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b="1" dirty="0" err="1">
                <a:latin typeface="Microsoft YaHei" panose="020B0503020204020204" pitchFamily="34" charset="-122"/>
                <a:ea typeface="Microsoft YaHei" panose="020B0503020204020204" pitchFamily="34" charset="-122"/>
                <a:cs typeface="Times New Roman" panose="02020603050405020304" pitchFamily="18" charset="0"/>
              </a:rPr>
              <a:t>邮箱</a:t>
            </a:r>
            <a:r>
              <a:rPr lang="en-US"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en-US" altLang="zh-CN" dirty="0" err="1">
                <a:latin typeface="Microsoft YaHei" panose="020B0503020204020204" pitchFamily="34" charset="-122"/>
                <a:ea typeface="Microsoft YaHei" panose="020B0503020204020204" pitchFamily="34" charset="-122"/>
                <a:cs typeface="Times New Roman" panose="02020603050405020304" pitchFamily="18" charset="0"/>
              </a:rPr>
              <a:t>@aminer.cn</a:t>
            </a: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b="1" dirty="0" err="1">
                <a:latin typeface="Microsoft YaHei" panose="020B0503020204020204" pitchFamily="34" charset="-122"/>
                <a:ea typeface="Microsoft YaHei" panose="020B0503020204020204" pitchFamily="34" charset="-122"/>
                <a:cs typeface="Times New Roman" panose="02020603050405020304" pitchFamily="18" charset="0"/>
              </a:rPr>
              <a:t>源码</a:t>
            </a:r>
            <a:r>
              <a:rPr lang="en-US"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dirty="0">
                <a:latin typeface="Microsoft YaHei" panose="020B0503020204020204" pitchFamily="34" charset="-122"/>
                <a:ea typeface="Microsoft YaHei" panose="020B0503020204020204" pitchFamily="34" charset="-122"/>
                <a:cs typeface="Times New Roman" panose="02020603050405020304" pitchFamily="18" charset="0"/>
                <a:hlinkClick r:id="rId8"/>
              </a:rPr>
              <a:t>https://github.com/THUDM/CodeGeeX</a:t>
            </a: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b="1" dirty="0" err="1">
                <a:latin typeface="Microsoft YaHei" panose="020B0503020204020204" pitchFamily="34" charset="-122"/>
                <a:ea typeface="Microsoft YaHei" panose="020B0503020204020204" pitchFamily="34" charset="-122"/>
                <a:cs typeface="Times New Roman" panose="02020603050405020304" pitchFamily="18" charset="0"/>
              </a:rPr>
              <a:t>插件</a:t>
            </a:r>
            <a:r>
              <a:rPr lang="en-US"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dirty="0">
                <a:latin typeface="Microsoft YaHei" panose="020B0503020204020204" pitchFamily="34" charset="-122"/>
                <a:ea typeface="Microsoft YaHei" panose="020B0503020204020204" pitchFamily="34" charset="-122"/>
                <a:cs typeface="Times New Roman" panose="02020603050405020304" pitchFamily="18" charset="0"/>
              </a:rPr>
              <a:t>VS Code</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插件市场搜索“</a:t>
            </a:r>
            <a:r>
              <a:rPr lang="en-US" altLang="zh-CN"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”免费下载</a:t>
            </a:r>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55217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rPr>
              <a:t>开源的大规模多语言代码生成模型</a:t>
            </a: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643650" y="1067758"/>
            <a:ext cx="10781635" cy="17054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由</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清华大学知识工程实验室</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研发，鹏城实验室提供算力支持，智谱</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、华为</a:t>
            </a:r>
            <a:r>
              <a:rPr lang="en-US" altLang="zh-CN" dirty="0" err="1">
                <a:latin typeface="Microsoft YaHei" panose="020B0503020204020204" pitchFamily="34" charset="-122"/>
                <a:ea typeface="Microsoft YaHei" panose="020B0503020204020204" pitchFamily="34" charset="-122"/>
                <a:cs typeface="Times New Roman" panose="02020603050405020304" pitchFamily="18" charset="0"/>
              </a:rPr>
              <a:t>MindSpore</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提供技术支持。</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是一个具有</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130</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亿</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参数的多编程语言代码生成预训练模型，采用华为</a:t>
            </a:r>
            <a:r>
              <a:rPr lang="en-US" altLang="zh-CN" dirty="0" err="1">
                <a:latin typeface="Microsoft YaHei" panose="020B0503020204020204" pitchFamily="34" charset="-122"/>
                <a:ea typeface="Microsoft YaHei" panose="020B0503020204020204" pitchFamily="34" charset="-122"/>
                <a:cs typeface="Times New Roman" panose="02020603050405020304" pitchFamily="18" charset="0"/>
              </a:rPr>
              <a:t>MindSpore</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框架实现，使用鹏城实验室“鹏城云脑</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II”</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平台中</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192</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节点</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昇腾</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910 AI</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处理器，在</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多种</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编程语言的代码语料库历时</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两个月</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训练而成。开源开放，支持昇腾和英伟达平台，具有高精度代码生成、代码翻译等能力。</a:t>
            </a:r>
            <a:endPar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矩形 3">
            <a:extLst>
              <a:ext uri="{FF2B5EF4-FFF2-40B4-BE49-F238E27FC236}">
                <a16:creationId xmlns:a16="http://schemas.microsoft.com/office/drawing/2014/main" id="{F0C7F5D7-09FC-87A9-D161-EF22720E0345}"/>
              </a:ext>
            </a:extLst>
          </p:cNvPr>
          <p:cNvSpPr/>
          <p:nvPr/>
        </p:nvSpPr>
        <p:spPr>
          <a:xfrm>
            <a:off x="646183" y="4089132"/>
            <a:ext cx="11062797" cy="55313"/>
          </a:xfrm>
          <a:prstGeom prst="rect">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7" name="椭圆 5">
            <a:extLst>
              <a:ext uri="{FF2B5EF4-FFF2-40B4-BE49-F238E27FC236}">
                <a16:creationId xmlns:a16="http://schemas.microsoft.com/office/drawing/2014/main" id="{59AF00F6-2B33-EDA3-29FF-57992E9B009D}"/>
              </a:ext>
            </a:extLst>
          </p:cNvPr>
          <p:cNvSpPr/>
          <p:nvPr/>
        </p:nvSpPr>
        <p:spPr>
          <a:xfrm>
            <a:off x="793144" y="3986325"/>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10" name="椭圆 6">
            <a:extLst>
              <a:ext uri="{FF2B5EF4-FFF2-40B4-BE49-F238E27FC236}">
                <a16:creationId xmlns:a16="http://schemas.microsoft.com/office/drawing/2014/main" id="{8FE827B5-419D-5931-89BD-C674A7E46399}"/>
              </a:ext>
            </a:extLst>
          </p:cNvPr>
          <p:cNvSpPr/>
          <p:nvPr/>
        </p:nvSpPr>
        <p:spPr>
          <a:xfrm>
            <a:off x="1855200" y="3986324"/>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18" name="TextBox 17">
            <a:extLst>
              <a:ext uri="{FF2B5EF4-FFF2-40B4-BE49-F238E27FC236}">
                <a16:creationId xmlns:a16="http://schemas.microsoft.com/office/drawing/2014/main" id="{D7BC233F-3754-BA38-0A71-49F531F1AC37}"/>
              </a:ext>
            </a:extLst>
          </p:cNvPr>
          <p:cNvSpPr txBox="1"/>
          <p:nvPr/>
        </p:nvSpPr>
        <p:spPr>
          <a:xfrm>
            <a:off x="331799" y="4264175"/>
            <a:ext cx="1184940" cy="417358"/>
          </a:xfrm>
          <a:prstGeom prst="rect">
            <a:avLst/>
          </a:prstGeom>
          <a:noFill/>
        </p:spPr>
        <p:txBody>
          <a:bodyPr wrap="none" rtlCol="0">
            <a:spAutoFit/>
          </a:bodyPr>
          <a:lstStyle/>
          <a:p>
            <a:r>
              <a:rPr lang="en-US" dirty="0"/>
              <a:t>21年</a:t>
            </a:r>
            <a:r>
              <a:rPr lang="en-US" altLang="zh-CN" dirty="0"/>
              <a:t>12</a:t>
            </a:r>
            <a:r>
              <a:rPr lang="zh-CN" altLang="en-US" dirty="0"/>
              <a:t>月</a:t>
            </a:r>
            <a:endParaRPr lang="en-US" dirty="0"/>
          </a:p>
        </p:txBody>
      </p:sp>
      <p:sp>
        <p:nvSpPr>
          <p:cNvPr id="19" name="TextBox 18">
            <a:extLst>
              <a:ext uri="{FF2B5EF4-FFF2-40B4-BE49-F238E27FC236}">
                <a16:creationId xmlns:a16="http://schemas.microsoft.com/office/drawing/2014/main" id="{D99DE70C-56D0-00F1-F9FA-185EFFDDF1F9}"/>
              </a:ext>
            </a:extLst>
          </p:cNvPr>
          <p:cNvSpPr txBox="1"/>
          <p:nvPr/>
        </p:nvSpPr>
        <p:spPr>
          <a:xfrm>
            <a:off x="1475648" y="4264175"/>
            <a:ext cx="1050288" cy="417358"/>
          </a:xfrm>
          <a:prstGeom prst="rect">
            <a:avLst/>
          </a:prstGeom>
          <a:noFill/>
        </p:spPr>
        <p:txBody>
          <a:bodyPr wrap="none" rtlCol="0">
            <a:spAutoFit/>
          </a:bodyPr>
          <a:lstStyle/>
          <a:p>
            <a:r>
              <a:rPr lang="en-US" altLang="zh-CN" dirty="0"/>
              <a:t>22</a:t>
            </a:r>
            <a:r>
              <a:rPr lang="zh-CN" altLang="en-US" dirty="0"/>
              <a:t>年</a:t>
            </a:r>
            <a:r>
              <a:rPr lang="en-US" altLang="zh-CN" dirty="0"/>
              <a:t>1</a:t>
            </a:r>
            <a:r>
              <a:rPr lang="zh-CN" altLang="en-US" dirty="0"/>
              <a:t>月</a:t>
            </a:r>
            <a:endParaRPr lang="en-US" dirty="0"/>
          </a:p>
        </p:txBody>
      </p:sp>
      <p:sp>
        <p:nvSpPr>
          <p:cNvPr id="24" name="椭圆 6">
            <a:extLst>
              <a:ext uri="{FF2B5EF4-FFF2-40B4-BE49-F238E27FC236}">
                <a16:creationId xmlns:a16="http://schemas.microsoft.com/office/drawing/2014/main" id="{E9B75453-AAD4-74B6-F97C-49264A82E057}"/>
              </a:ext>
            </a:extLst>
          </p:cNvPr>
          <p:cNvSpPr/>
          <p:nvPr/>
        </p:nvSpPr>
        <p:spPr>
          <a:xfrm>
            <a:off x="2917254" y="3986324"/>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25" name="TextBox 24">
            <a:extLst>
              <a:ext uri="{FF2B5EF4-FFF2-40B4-BE49-F238E27FC236}">
                <a16:creationId xmlns:a16="http://schemas.microsoft.com/office/drawing/2014/main" id="{08578A8F-5147-FDED-FE73-03B662A39C6F}"/>
              </a:ext>
            </a:extLst>
          </p:cNvPr>
          <p:cNvSpPr txBox="1"/>
          <p:nvPr/>
        </p:nvSpPr>
        <p:spPr>
          <a:xfrm>
            <a:off x="2772317" y="4264175"/>
            <a:ext cx="550151" cy="417358"/>
          </a:xfrm>
          <a:prstGeom prst="rect">
            <a:avLst/>
          </a:prstGeom>
          <a:noFill/>
        </p:spPr>
        <p:txBody>
          <a:bodyPr wrap="none" rtlCol="0">
            <a:spAutoFit/>
          </a:bodyPr>
          <a:lstStyle/>
          <a:p>
            <a:r>
              <a:rPr lang="en-US" altLang="zh-CN" dirty="0"/>
              <a:t>2</a:t>
            </a:r>
            <a:r>
              <a:rPr lang="zh-CN" altLang="en-US" dirty="0"/>
              <a:t>月</a:t>
            </a:r>
            <a:endParaRPr lang="en-US" dirty="0"/>
          </a:p>
        </p:txBody>
      </p:sp>
      <p:sp>
        <p:nvSpPr>
          <p:cNvPr id="26" name="椭圆 5">
            <a:extLst>
              <a:ext uri="{FF2B5EF4-FFF2-40B4-BE49-F238E27FC236}">
                <a16:creationId xmlns:a16="http://schemas.microsoft.com/office/drawing/2014/main" id="{D1DE9BB5-BEA1-F426-CDA8-F84319A5C20D}"/>
              </a:ext>
            </a:extLst>
          </p:cNvPr>
          <p:cNvSpPr/>
          <p:nvPr/>
        </p:nvSpPr>
        <p:spPr>
          <a:xfrm>
            <a:off x="3898613" y="3969553"/>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27" name="椭圆 6">
            <a:extLst>
              <a:ext uri="{FF2B5EF4-FFF2-40B4-BE49-F238E27FC236}">
                <a16:creationId xmlns:a16="http://schemas.microsoft.com/office/drawing/2014/main" id="{DD07E92F-906A-B25A-3E3D-DF007AEE33B1}"/>
              </a:ext>
            </a:extLst>
          </p:cNvPr>
          <p:cNvSpPr/>
          <p:nvPr/>
        </p:nvSpPr>
        <p:spPr>
          <a:xfrm>
            <a:off x="4960669" y="3969552"/>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28" name="TextBox 27">
            <a:extLst>
              <a:ext uri="{FF2B5EF4-FFF2-40B4-BE49-F238E27FC236}">
                <a16:creationId xmlns:a16="http://schemas.microsoft.com/office/drawing/2014/main" id="{0F42C2E6-4083-F4CF-F25D-7A7805EEAB4D}"/>
              </a:ext>
            </a:extLst>
          </p:cNvPr>
          <p:cNvSpPr txBox="1"/>
          <p:nvPr/>
        </p:nvSpPr>
        <p:spPr>
          <a:xfrm>
            <a:off x="3773852" y="4264175"/>
            <a:ext cx="550151" cy="417358"/>
          </a:xfrm>
          <a:prstGeom prst="rect">
            <a:avLst/>
          </a:prstGeom>
          <a:noFill/>
        </p:spPr>
        <p:txBody>
          <a:bodyPr wrap="none" rtlCol="0">
            <a:spAutoFit/>
          </a:bodyPr>
          <a:lstStyle/>
          <a:p>
            <a:r>
              <a:rPr lang="en-US" altLang="zh-CN" dirty="0"/>
              <a:t>3</a:t>
            </a:r>
            <a:r>
              <a:rPr lang="zh-CN" altLang="en-US" dirty="0"/>
              <a:t>月</a:t>
            </a:r>
            <a:endParaRPr lang="en-US" dirty="0"/>
          </a:p>
        </p:txBody>
      </p:sp>
      <p:sp>
        <p:nvSpPr>
          <p:cNvPr id="29" name="TextBox 28">
            <a:extLst>
              <a:ext uri="{FF2B5EF4-FFF2-40B4-BE49-F238E27FC236}">
                <a16:creationId xmlns:a16="http://schemas.microsoft.com/office/drawing/2014/main" id="{E001719A-DF38-56A8-EF22-AC86490A9882}"/>
              </a:ext>
            </a:extLst>
          </p:cNvPr>
          <p:cNvSpPr txBox="1"/>
          <p:nvPr/>
        </p:nvSpPr>
        <p:spPr>
          <a:xfrm>
            <a:off x="4822141" y="4264175"/>
            <a:ext cx="550151" cy="417358"/>
          </a:xfrm>
          <a:prstGeom prst="rect">
            <a:avLst/>
          </a:prstGeom>
          <a:noFill/>
        </p:spPr>
        <p:txBody>
          <a:bodyPr wrap="none" rtlCol="0">
            <a:spAutoFit/>
          </a:bodyPr>
          <a:lstStyle/>
          <a:p>
            <a:r>
              <a:rPr lang="en-US" altLang="zh-CN" dirty="0"/>
              <a:t>4</a:t>
            </a:r>
            <a:r>
              <a:rPr lang="zh-CN" altLang="en-US" dirty="0"/>
              <a:t>月</a:t>
            </a:r>
            <a:endParaRPr lang="en-US" dirty="0"/>
          </a:p>
        </p:txBody>
      </p:sp>
      <p:sp>
        <p:nvSpPr>
          <p:cNvPr id="30" name="椭圆 6">
            <a:extLst>
              <a:ext uri="{FF2B5EF4-FFF2-40B4-BE49-F238E27FC236}">
                <a16:creationId xmlns:a16="http://schemas.microsoft.com/office/drawing/2014/main" id="{647787F3-FCBC-DBA4-6D3F-65270875610A}"/>
              </a:ext>
            </a:extLst>
          </p:cNvPr>
          <p:cNvSpPr/>
          <p:nvPr/>
        </p:nvSpPr>
        <p:spPr>
          <a:xfrm>
            <a:off x="6022723" y="3969552"/>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1" name="TextBox 30">
            <a:extLst>
              <a:ext uri="{FF2B5EF4-FFF2-40B4-BE49-F238E27FC236}">
                <a16:creationId xmlns:a16="http://schemas.microsoft.com/office/drawing/2014/main" id="{A39AA3D0-7333-9A29-D42D-E1F80A418B9A}"/>
              </a:ext>
            </a:extLst>
          </p:cNvPr>
          <p:cNvSpPr txBox="1"/>
          <p:nvPr/>
        </p:nvSpPr>
        <p:spPr>
          <a:xfrm>
            <a:off x="5902505" y="4264175"/>
            <a:ext cx="550151" cy="417358"/>
          </a:xfrm>
          <a:prstGeom prst="rect">
            <a:avLst/>
          </a:prstGeom>
          <a:noFill/>
        </p:spPr>
        <p:txBody>
          <a:bodyPr wrap="none" rtlCol="0">
            <a:spAutoFit/>
          </a:bodyPr>
          <a:lstStyle/>
          <a:p>
            <a:r>
              <a:rPr lang="en-US" altLang="zh-CN" dirty="0"/>
              <a:t>5</a:t>
            </a:r>
            <a:r>
              <a:rPr lang="zh-CN" altLang="en-US" dirty="0"/>
              <a:t>月</a:t>
            </a:r>
            <a:endParaRPr lang="en-US" dirty="0"/>
          </a:p>
        </p:txBody>
      </p:sp>
      <p:sp>
        <p:nvSpPr>
          <p:cNvPr id="32" name="椭圆 5">
            <a:extLst>
              <a:ext uri="{FF2B5EF4-FFF2-40B4-BE49-F238E27FC236}">
                <a16:creationId xmlns:a16="http://schemas.microsoft.com/office/drawing/2014/main" id="{53D7307A-131C-B574-A2B2-33EB22EF1947}"/>
              </a:ext>
            </a:extLst>
          </p:cNvPr>
          <p:cNvSpPr/>
          <p:nvPr/>
        </p:nvSpPr>
        <p:spPr>
          <a:xfrm>
            <a:off x="7055935" y="3985307"/>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3" name="椭圆 6">
            <a:extLst>
              <a:ext uri="{FF2B5EF4-FFF2-40B4-BE49-F238E27FC236}">
                <a16:creationId xmlns:a16="http://schemas.microsoft.com/office/drawing/2014/main" id="{4877EFEC-ACE3-B4C4-55FD-6DC8B51726AA}"/>
              </a:ext>
            </a:extLst>
          </p:cNvPr>
          <p:cNvSpPr/>
          <p:nvPr/>
        </p:nvSpPr>
        <p:spPr>
          <a:xfrm>
            <a:off x="8117991" y="3985306"/>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4" name="TextBox 33">
            <a:extLst>
              <a:ext uri="{FF2B5EF4-FFF2-40B4-BE49-F238E27FC236}">
                <a16:creationId xmlns:a16="http://schemas.microsoft.com/office/drawing/2014/main" id="{FD24C2C5-9C08-13EE-E128-B98768E1791C}"/>
              </a:ext>
            </a:extLst>
          </p:cNvPr>
          <p:cNvSpPr txBox="1"/>
          <p:nvPr/>
        </p:nvSpPr>
        <p:spPr>
          <a:xfrm>
            <a:off x="6921256" y="4265193"/>
            <a:ext cx="550151" cy="417358"/>
          </a:xfrm>
          <a:prstGeom prst="rect">
            <a:avLst/>
          </a:prstGeom>
          <a:noFill/>
        </p:spPr>
        <p:txBody>
          <a:bodyPr wrap="none" rtlCol="0">
            <a:spAutoFit/>
          </a:bodyPr>
          <a:lstStyle/>
          <a:p>
            <a:r>
              <a:rPr lang="en-US" altLang="zh-CN" dirty="0"/>
              <a:t>6</a:t>
            </a:r>
            <a:r>
              <a:rPr lang="zh-CN" altLang="en-US" dirty="0"/>
              <a:t>月</a:t>
            </a:r>
            <a:endParaRPr lang="en-US" dirty="0"/>
          </a:p>
        </p:txBody>
      </p:sp>
      <p:sp>
        <p:nvSpPr>
          <p:cNvPr id="35" name="TextBox 34">
            <a:extLst>
              <a:ext uri="{FF2B5EF4-FFF2-40B4-BE49-F238E27FC236}">
                <a16:creationId xmlns:a16="http://schemas.microsoft.com/office/drawing/2014/main" id="{9AB71FE8-6569-FA64-3454-F3BD2EB416EC}"/>
              </a:ext>
            </a:extLst>
          </p:cNvPr>
          <p:cNvSpPr txBox="1"/>
          <p:nvPr/>
        </p:nvSpPr>
        <p:spPr>
          <a:xfrm>
            <a:off x="7979353" y="4265193"/>
            <a:ext cx="550151" cy="417358"/>
          </a:xfrm>
          <a:prstGeom prst="rect">
            <a:avLst/>
          </a:prstGeom>
          <a:noFill/>
        </p:spPr>
        <p:txBody>
          <a:bodyPr wrap="none" rtlCol="0">
            <a:spAutoFit/>
          </a:bodyPr>
          <a:lstStyle/>
          <a:p>
            <a:r>
              <a:rPr lang="en-US" altLang="zh-CN" dirty="0"/>
              <a:t>7</a:t>
            </a:r>
            <a:r>
              <a:rPr lang="zh-CN" altLang="en-US" dirty="0"/>
              <a:t>月</a:t>
            </a:r>
            <a:endParaRPr lang="en-US" dirty="0"/>
          </a:p>
        </p:txBody>
      </p:sp>
      <p:sp>
        <p:nvSpPr>
          <p:cNvPr id="36" name="椭圆 6">
            <a:extLst>
              <a:ext uri="{FF2B5EF4-FFF2-40B4-BE49-F238E27FC236}">
                <a16:creationId xmlns:a16="http://schemas.microsoft.com/office/drawing/2014/main" id="{81CC3131-D613-8968-5545-AFABDB576588}"/>
              </a:ext>
            </a:extLst>
          </p:cNvPr>
          <p:cNvSpPr/>
          <p:nvPr/>
        </p:nvSpPr>
        <p:spPr>
          <a:xfrm>
            <a:off x="9180045" y="3985306"/>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7" name="TextBox 36">
            <a:extLst>
              <a:ext uri="{FF2B5EF4-FFF2-40B4-BE49-F238E27FC236}">
                <a16:creationId xmlns:a16="http://schemas.microsoft.com/office/drawing/2014/main" id="{0DC4D254-7FBD-95EF-53CF-D5071B158D92}"/>
              </a:ext>
            </a:extLst>
          </p:cNvPr>
          <p:cNvSpPr txBox="1"/>
          <p:nvPr/>
        </p:nvSpPr>
        <p:spPr>
          <a:xfrm>
            <a:off x="9041407" y="4265193"/>
            <a:ext cx="550151" cy="417358"/>
          </a:xfrm>
          <a:prstGeom prst="rect">
            <a:avLst/>
          </a:prstGeom>
          <a:noFill/>
        </p:spPr>
        <p:txBody>
          <a:bodyPr wrap="none" rtlCol="0">
            <a:spAutoFit/>
          </a:bodyPr>
          <a:lstStyle/>
          <a:p>
            <a:r>
              <a:rPr lang="en-US" altLang="zh-CN" dirty="0"/>
              <a:t>8</a:t>
            </a:r>
            <a:r>
              <a:rPr lang="zh-CN" altLang="en-US" dirty="0"/>
              <a:t>月</a:t>
            </a:r>
            <a:endParaRPr lang="en-US" dirty="0"/>
          </a:p>
        </p:txBody>
      </p:sp>
      <p:sp>
        <p:nvSpPr>
          <p:cNvPr id="38" name="椭圆 5">
            <a:extLst>
              <a:ext uri="{FF2B5EF4-FFF2-40B4-BE49-F238E27FC236}">
                <a16:creationId xmlns:a16="http://schemas.microsoft.com/office/drawing/2014/main" id="{0A63115B-4810-0023-5DC1-6B94A2AB4053}"/>
              </a:ext>
            </a:extLst>
          </p:cNvPr>
          <p:cNvSpPr/>
          <p:nvPr/>
        </p:nvSpPr>
        <p:spPr>
          <a:xfrm>
            <a:off x="10156914" y="3985354"/>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39" name="椭圆 6">
            <a:extLst>
              <a:ext uri="{FF2B5EF4-FFF2-40B4-BE49-F238E27FC236}">
                <a16:creationId xmlns:a16="http://schemas.microsoft.com/office/drawing/2014/main" id="{9BC52110-236A-2FDD-DCD5-1C55179AA9BD}"/>
              </a:ext>
            </a:extLst>
          </p:cNvPr>
          <p:cNvSpPr/>
          <p:nvPr/>
        </p:nvSpPr>
        <p:spPr>
          <a:xfrm>
            <a:off x="11218970" y="3985353"/>
            <a:ext cx="272877" cy="272877"/>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1" i="0" u="none" strike="noStrike" kern="0" cap="none" spc="0" normalizeH="0" baseline="0" noProof="0">
              <a:ln>
                <a:noFill/>
              </a:ln>
              <a:solidFill>
                <a:prstClr val="white"/>
              </a:solidFill>
              <a:effectLst/>
              <a:uLnTx/>
              <a:uFillTx/>
              <a:latin typeface="Century Gothic"/>
              <a:ea typeface="微软雅黑" panose="020B0503020204020204" pitchFamily="34" charset="-122"/>
              <a:cs typeface="+mn-cs"/>
            </a:endParaRPr>
          </a:p>
        </p:txBody>
      </p:sp>
      <p:sp>
        <p:nvSpPr>
          <p:cNvPr id="40" name="TextBox 39">
            <a:extLst>
              <a:ext uri="{FF2B5EF4-FFF2-40B4-BE49-F238E27FC236}">
                <a16:creationId xmlns:a16="http://schemas.microsoft.com/office/drawing/2014/main" id="{ACFE5683-389E-E9D3-646D-EDD5BDD38BE6}"/>
              </a:ext>
            </a:extLst>
          </p:cNvPr>
          <p:cNvSpPr txBox="1"/>
          <p:nvPr/>
        </p:nvSpPr>
        <p:spPr>
          <a:xfrm>
            <a:off x="10046704" y="4265193"/>
            <a:ext cx="550151" cy="417358"/>
          </a:xfrm>
          <a:prstGeom prst="rect">
            <a:avLst/>
          </a:prstGeom>
          <a:noFill/>
        </p:spPr>
        <p:txBody>
          <a:bodyPr wrap="none" rtlCol="0">
            <a:spAutoFit/>
          </a:bodyPr>
          <a:lstStyle/>
          <a:p>
            <a:r>
              <a:rPr lang="en-US" altLang="zh-CN" dirty="0"/>
              <a:t>9</a:t>
            </a:r>
            <a:r>
              <a:rPr lang="zh-CN" altLang="en-US" dirty="0"/>
              <a:t>月</a:t>
            </a:r>
            <a:endParaRPr lang="en-US" dirty="0"/>
          </a:p>
        </p:txBody>
      </p:sp>
      <p:sp>
        <p:nvSpPr>
          <p:cNvPr id="41" name="TextBox 40">
            <a:extLst>
              <a:ext uri="{FF2B5EF4-FFF2-40B4-BE49-F238E27FC236}">
                <a16:creationId xmlns:a16="http://schemas.microsoft.com/office/drawing/2014/main" id="{7380B5E0-1183-0CA0-23FE-8E1BA8170D8F}"/>
              </a:ext>
            </a:extLst>
          </p:cNvPr>
          <p:cNvSpPr txBox="1"/>
          <p:nvPr/>
        </p:nvSpPr>
        <p:spPr>
          <a:xfrm>
            <a:off x="11024177" y="4264175"/>
            <a:ext cx="684803" cy="417358"/>
          </a:xfrm>
          <a:prstGeom prst="rect">
            <a:avLst/>
          </a:prstGeom>
          <a:noFill/>
        </p:spPr>
        <p:txBody>
          <a:bodyPr wrap="none" rtlCol="0">
            <a:spAutoFit/>
          </a:bodyPr>
          <a:lstStyle/>
          <a:p>
            <a:r>
              <a:rPr lang="en-US" altLang="zh-CN" dirty="0"/>
              <a:t>10</a:t>
            </a:r>
            <a:r>
              <a:rPr lang="zh-CN" altLang="en-US" dirty="0"/>
              <a:t>月</a:t>
            </a:r>
            <a:endParaRPr lang="en-US" dirty="0"/>
          </a:p>
        </p:txBody>
      </p:sp>
      <p:sp>
        <p:nvSpPr>
          <p:cNvPr id="44" name="TextBox 43">
            <a:extLst>
              <a:ext uri="{FF2B5EF4-FFF2-40B4-BE49-F238E27FC236}">
                <a16:creationId xmlns:a16="http://schemas.microsoft.com/office/drawing/2014/main" id="{4C792500-9F72-F274-5BD3-82FC536FDF84}"/>
              </a:ext>
            </a:extLst>
          </p:cNvPr>
          <p:cNvSpPr txBox="1"/>
          <p:nvPr/>
        </p:nvSpPr>
        <p:spPr>
          <a:xfrm>
            <a:off x="601103" y="3336836"/>
            <a:ext cx="646331" cy="646331"/>
          </a:xfrm>
          <a:prstGeom prst="rect">
            <a:avLst/>
          </a:prstGeom>
          <a:noFill/>
        </p:spPr>
        <p:txBody>
          <a:bodyPr wrap="none" rtlCol="0">
            <a:spAutoFit/>
          </a:bodyPr>
          <a:lstStyle/>
          <a:p>
            <a:pPr>
              <a:lnSpc>
                <a:spcPct val="100000"/>
              </a:lnSpc>
            </a:pPr>
            <a:r>
              <a:rPr lang="en-US" dirty="0" err="1"/>
              <a:t>项目</a:t>
            </a:r>
            <a:endParaRPr lang="en-US" dirty="0"/>
          </a:p>
          <a:p>
            <a:pPr>
              <a:lnSpc>
                <a:spcPct val="100000"/>
              </a:lnSpc>
            </a:pPr>
            <a:r>
              <a:rPr lang="en-US" dirty="0" err="1"/>
              <a:t>构思</a:t>
            </a:r>
            <a:endParaRPr lang="en-US" dirty="0"/>
          </a:p>
        </p:txBody>
      </p:sp>
      <p:sp>
        <p:nvSpPr>
          <p:cNvPr id="46" name="Left Brace 45">
            <a:extLst>
              <a:ext uri="{FF2B5EF4-FFF2-40B4-BE49-F238E27FC236}">
                <a16:creationId xmlns:a16="http://schemas.microsoft.com/office/drawing/2014/main" id="{4BB7E0E0-F22E-8B73-4C10-5B4AAE33CD35}"/>
              </a:ext>
            </a:extLst>
          </p:cNvPr>
          <p:cNvSpPr/>
          <p:nvPr/>
        </p:nvSpPr>
        <p:spPr>
          <a:xfrm rot="5400000">
            <a:off x="2642214" y="3012747"/>
            <a:ext cx="290911" cy="1552420"/>
          </a:xfrm>
          <a:prstGeom prst="leftBrace">
            <a:avLst>
              <a:gd name="adj1" fmla="val 8333"/>
              <a:gd name="adj2" fmla="val 49279"/>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A32E31C-4A21-7C94-F2FC-DCDF5E2183FF}"/>
              </a:ext>
            </a:extLst>
          </p:cNvPr>
          <p:cNvSpPr txBox="1"/>
          <p:nvPr/>
        </p:nvSpPr>
        <p:spPr>
          <a:xfrm>
            <a:off x="2283374" y="3259819"/>
            <a:ext cx="1005403" cy="381195"/>
          </a:xfrm>
          <a:prstGeom prst="rect">
            <a:avLst/>
          </a:prstGeom>
          <a:noFill/>
        </p:spPr>
        <p:txBody>
          <a:bodyPr wrap="none" rtlCol="0">
            <a:spAutoFit/>
          </a:bodyPr>
          <a:lstStyle/>
          <a:p>
            <a:r>
              <a:rPr lang="en-US" sz="1600" dirty="0" err="1"/>
              <a:t>数据收集</a:t>
            </a:r>
            <a:endParaRPr lang="en-US" sz="1600" dirty="0"/>
          </a:p>
        </p:txBody>
      </p:sp>
      <p:sp>
        <p:nvSpPr>
          <p:cNvPr id="48" name="TextBox 47">
            <a:extLst>
              <a:ext uri="{FF2B5EF4-FFF2-40B4-BE49-F238E27FC236}">
                <a16:creationId xmlns:a16="http://schemas.microsoft.com/office/drawing/2014/main" id="{0C93566E-7CBC-1408-2C18-93B49DB78F2C}"/>
              </a:ext>
            </a:extLst>
          </p:cNvPr>
          <p:cNvSpPr txBox="1"/>
          <p:nvPr/>
        </p:nvSpPr>
        <p:spPr>
          <a:xfrm>
            <a:off x="1293704" y="3335709"/>
            <a:ext cx="646331" cy="646331"/>
          </a:xfrm>
          <a:prstGeom prst="rect">
            <a:avLst/>
          </a:prstGeom>
          <a:noFill/>
        </p:spPr>
        <p:txBody>
          <a:bodyPr wrap="none" rtlCol="0">
            <a:spAutoFit/>
          </a:bodyPr>
          <a:lstStyle/>
          <a:p>
            <a:pPr>
              <a:lnSpc>
                <a:spcPct val="100000"/>
              </a:lnSpc>
            </a:pPr>
            <a:r>
              <a:rPr lang="en-US" dirty="0" err="1"/>
              <a:t>项目</a:t>
            </a:r>
            <a:endParaRPr lang="en-US" dirty="0"/>
          </a:p>
          <a:p>
            <a:pPr>
              <a:lnSpc>
                <a:spcPct val="100000"/>
              </a:lnSpc>
            </a:pPr>
            <a:r>
              <a:rPr lang="en-US" dirty="0" err="1"/>
              <a:t>启动</a:t>
            </a:r>
            <a:endParaRPr lang="en-US" dirty="0"/>
          </a:p>
        </p:txBody>
      </p:sp>
      <p:sp>
        <p:nvSpPr>
          <p:cNvPr id="49" name="Left Brace 48">
            <a:extLst>
              <a:ext uri="{FF2B5EF4-FFF2-40B4-BE49-F238E27FC236}">
                <a16:creationId xmlns:a16="http://schemas.microsoft.com/office/drawing/2014/main" id="{5083F681-2E6F-5CB9-6F2D-8401D5CBB371}"/>
              </a:ext>
            </a:extLst>
          </p:cNvPr>
          <p:cNvSpPr/>
          <p:nvPr/>
        </p:nvSpPr>
        <p:spPr>
          <a:xfrm rot="5400000">
            <a:off x="3898965" y="3314989"/>
            <a:ext cx="290911" cy="944722"/>
          </a:xfrm>
          <a:prstGeom prst="leftBrace">
            <a:avLst>
              <a:gd name="adj1" fmla="val 8333"/>
              <a:gd name="adj2" fmla="val 49279"/>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BF08F0DC-E964-C716-1BF5-AC21D8A9EE31}"/>
              </a:ext>
            </a:extLst>
          </p:cNvPr>
          <p:cNvSpPr txBox="1"/>
          <p:nvPr/>
        </p:nvSpPr>
        <p:spPr>
          <a:xfrm>
            <a:off x="3550037" y="3263630"/>
            <a:ext cx="1005403" cy="381195"/>
          </a:xfrm>
          <a:prstGeom prst="rect">
            <a:avLst/>
          </a:prstGeom>
          <a:noFill/>
        </p:spPr>
        <p:txBody>
          <a:bodyPr wrap="none" rtlCol="0">
            <a:spAutoFit/>
          </a:bodyPr>
          <a:lstStyle/>
          <a:p>
            <a:r>
              <a:rPr lang="en-US" sz="1600" dirty="0" err="1"/>
              <a:t>初步实验</a:t>
            </a:r>
            <a:endParaRPr lang="en-US" sz="1600" dirty="0"/>
          </a:p>
        </p:txBody>
      </p:sp>
      <p:sp>
        <p:nvSpPr>
          <p:cNvPr id="51" name="Left Brace 50">
            <a:extLst>
              <a:ext uri="{FF2B5EF4-FFF2-40B4-BE49-F238E27FC236}">
                <a16:creationId xmlns:a16="http://schemas.microsoft.com/office/drawing/2014/main" id="{D777AC4B-CD0D-CC22-E934-0C42E98DB37E}"/>
              </a:ext>
            </a:extLst>
          </p:cNvPr>
          <p:cNvSpPr/>
          <p:nvPr/>
        </p:nvSpPr>
        <p:spPr>
          <a:xfrm rot="5400000">
            <a:off x="4977121" y="3185772"/>
            <a:ext cx="290911" cy="1195232"/>
          </a:xfrm>
          <a:prstGeom prst="leftBrace">
            <a:avLst>
              <a:gd name="adj1" fmla="val 8333"/>
              <a:gd name="adj2" fmla="val 49279"/>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EE9D29A4-1F68-0E4E-7CFD-F254EE928740}"/>
              </a:ext>
            </a:extLst>
          </p:cNvPr>
          <p:cNvSpPr txBox="1"/>
          <p:nvPr/>
        </p:nvSpPr>
        <p:spPr>
          <a:xfrm>
            <a:off x="4531167" y="3072036"/>
            <a:ext cx="1246174" cy="584775"/>
          </a:xfrm>
          <a:prstGeom prst="rect">
            <a:avLst/>
          </a:prstGeom>
          <a:noFill/>
        </p:spPr>
        <p:txBody>
          <a:bodyPr wrap="none" rtlCol="0">
            <a:spAutoFit/>
          </a:bodyPr>
          <a:lstStyle/>
          <a:p>
            <a:pPr algn="ctr">
              <a:lnSpc>
                <a:spcPct val="100000"/>
              </a:lnSpc>
            </a:pPr>
            <a:r>
              <a:rPr lang="en-US" sz="1600" dirty="0" err="1"/>
              <a:t>Mindspore</a:t>
            </a:r>
            <a:endParaRPr lang="en-US" sz="1600" dirty="0"/>
          </a:p>
          <a:p>
            <a:pPr algn="ctr">
              <a:lnSpc>
                <a:spcPct val="100000"/>
              </a:lnSpc>
            </a:pPr>
            <a:r>
              <a:rPr lang="en-US" sz="1600" dirty="0" err="1"/>
              <a:t>框架适配</a:t>
            </a:r>
            <a:endParaRPr lang="en-US" sz="1600" dirty="0"/>
          </a:p>
        </p:txBody>
      </p:sp>
      <p:sp>
        <p:nvSpPr>
          <p:cNvPr id="53" name="Left Brace 52">
            <a:extLst>
              <a:ext uri="{FF2B5EF4-FFF2-40B4-BE49-F238E27FC236}">
                <a16:creationId xmlns:a16="http://schemas.microsoft.com/office/drawing/2014/main" id="{A05CD725-4071-465B-3AF8-34524EDF34FA}"/>
              </a:ext>
            </a:extLst>
          </p:cNvPr>
          <p:cNvSpPr/>
          <p:nvPr/>
        </p:nvSpPr>
        <p:spPr>
          <a:xfrm rot="5400000">
            <a:off x="6643014" y="2718195"/>
            <a:ext cx="290911" cy="2136553"/>
          </a:xfrm>
          <a:prstGeom prst="leftBrace">
            <a:avLst>
              <a:gd name="adj1" fmla="val 8333"/>
              <a:gd name="adj2" fmla="val 49279"/>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A39A0708-1BB5-E73E-C7AC-AFEDFB9D4492}"/>
              </a:ext>
            </a:extLst>
          </p:cNvPr>
          <p:cNvSpPr txBox="1"/>
          <p:nvPr/>
        </p:nvSpPr>
        <p:spPr>
          <a:xfrm>
            <a:off x="6202411" y="3121171"/>
            <a:ext cx="1172116" cy="523220"/>
          </a:xfrm>
          <a:prstGeom prst="rect">
            <a:avLst/>
          </a:prstGeom>
          <a:noFill/>
        </p:spPr>
        <p:txBody>
          <a:bodyPr wrap="none" rtlCol="0">
            <a:spAutoFit/>
          </a:bodyPr>
          <a:lstStyle/>
          <a:p>
            <a:pPr algn="ctr">
              <a:lnSpc>
                <a:spcPct val="100000"/>
              </a:lnSpc>
            </a:pPr>
            <a:r>
              <a:rPr lang="en-US" sz="1600" dirty="0" err="1"/>
              <a:t>正式训练</a:t>
            </a:r>
            <a:endParaRPr lang="en-US" sz="1600" dirty="0"/>
          </a:p>
          <a:p>
            <a:pPr algn="ctr">
              <a:lnSpc>
                <a:spcPct val="100000"/>
              </a:lnSpc>
            </a:pPr>
            <a:r>
              <a:rPr lang="zh-CN" altLang="en-US" sz="1200" dirty="0"/>
              <a:t>（</a:t>
            </a:r>
            <a:r>
              <a:rPr lang="en-US" altLang="zh-CN" sz="1200" dirty="0"/>
              <a:t>4.18-6.22</a:t>
            </a:r>
            <a:r>
              <a:rPr lang="zh-CN" altLang="en-US" sz="1200" dirty="0"/>
              <a:t>）</a:t>
            </a:r>
            <a:endParaRPr lang="en-US" sz="1200" dirty="0"/>
          </a:p>
        </p:txBody>
      </p:sp>
      <p:sp>
        <p:nvSpPr>
          <p:cNvPr id="55" name="Left Brace 54">
            <a:extLst>
              <a:ext uri="{FF2B5EF4-FFF2-40B4-BE49-F238E27FC236}">
                <a16:creationId xmlns:a16="http://schemas.microsoft.com/office/drawing/2014/main" id="{36B1149A-13A8-1BAA-1836-1C0172977216}"/>
              </a:ext>
            </a:extLst>
          </p:cNvPr>
          <p:cNvSpPr/>
          <p:nvPr/>
        </p:nvSpPr>
        <p:spPr>
          <a:xfrm rot="5400000">
            <a:off x="9244428" y="2272828"/>
            <a:ext cx="290911" cy="3026954"/>
          </a:xfrm>
          <a:prstGeom prst="leftBrace">
            <a:avLst>
              <a:gd name="adj1" fmla="val 8333"/>
              <a:gd name="adj2" fmla="val 49279"/>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42AD8150-C9B5-F370-617A-4A45FA9D58F6}"/>
              </a:ext>
            </a:extLst>
          </p:cNvPr>
          <p:cNvSpPr txBox="1"/>
          <p:nvPr/>
        </p:nvSpPr>
        <p:spPr>
          <a:xfrm>
            <a:off x="7878989" y="2943543"/>
            <a:ext cx="3021789" cy="701282"/>
          </a:xfrm>
          <a:prstGeom prst="rect">
            <a:avLst/>
          </a:prstGeom>
          <a:noFill/>
        </p:spPr>
        <p:txBody>
          <a:bodyPr wrap="none" rtlCol="0">
            <a:spAutoFit/>
          </a:bodyPr>
          <a:lstStyle/>
          <a:p>
            <a:pPr algn="ctr"/>
            <a:r>
              <a:rPr lang="en-US" sz="1600" dirty="0" err="1"/>
              <a:t>建立</a:t>
            </a:r>
            <a:r>
              <a:rPr lang="en-US" sz="1600" b="1" dirty="0" err="1"/>
              <a:t>HumanEval</a:t>
            </a:r>
            <a:r>
              <a:rPr lang="en-US" altLang="zh-CN" sz="1600" b="1" dirty="0"/>
              <a:t>-X</a:t>
            </a:r>
            <a:r>
              <a:rPr lang="zh-CN" altLang="en-US" sz="1600" dirty="0"/>
              <a:t>基准并测试</a:t>
            </a:r>
            <a:endParaRPr lang="en-US" altLang="zh-CN" sz="1600" dirty="0"/>
          </a:p>
          <a:p>
            <a:pPr algn="ctr"/>
            <a:r>
              <a:rPr lang="en-US" altLang="zh-CN" sz="1600" dirty="0"/>
              <a:t>VS</a:t>
            </a:r>
            <a:r>
              <a:rPr lang="zh-CN" altLang="en-US" sz="1600" dirty="0"/>
              <a:t> </a:t>
            </a:r>
            <a:r>
              <a:rPr lang="en-US" altLang="zh-CN" sz="1600" dirty="0"/>
              <a:t>Code</a:t>
            </a:r>
            <a:r>
              <a:rPr lang="zh-CN" altLang="en-US" sz="1600" dirty="0"/>
              <a:t>插件开发与内测</a:t>
            </a:r>
            <a:endParaRPr lang="en-US" sz="1600" dirty="0"/>
          </a:p>
        </p:txBody>
      </p:sp>
      <p:cxnSp>
        <p:nvCxnSpPr>
          <p:cNvPr id="58" name="Straight Arrow Connector 57">
            <a:extLst>
              <a:ext uri="{FF2B5EF4-FFF2-40B4-BE49-F238E27FC236}">
                <a16:creationId xmlns:a16="http://schemas.microsoft.com/office/drawing/2014/main" id="{98F022B6-7538-6535-BDD0-40FD22CC73BB}"/>
              </a:ext>
            </a:extLst>
          </p:cNvPr>
          <p:cNvCxnSpPr>
            <a:cxnSpLocks/>
          </p:cNvCxnSpPr>
          <p:nvPr/>
        </p:nvCxnSpPr>
        <p:spPr>
          <a:xfrm>
            <a:off x="10900394" y="4451605"/>
            <a:ext cx="0" cy="445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EFEC73-7F11-8D28-8089-7D1B99E1F927}"/>
              </a:ext>
            </a:extLst>
          </p:cNvPr>
          <p:cNvSpPr txBox="1"/>
          <p:nvPr/>
        </p:nvSpPr>
        <p:spPr>
          <a:xfrm>
            <a:off x="10089916" y="4859368"/>
            <a:ext cx="1620957" cy="625171"/>
          </a:xfrm>
          <a:prstGeom prst="rect">
            <a:avLst/>
          </a:prstGeom>
          <a:noFill/>
        </p:spPr>
        <p:txBody>
          <a:bodyPr wrap="none" rtlCol="0">
            <a:spAutoFit/>
          </a:bodyPr>
          <a:lstStyle/>
          <a:p>
            <a:pPr algn="ctr"/>
            <a:r>
              <a:rPr lang="en-US" altLang="zh-CN" sz="1400" dirty="0" err="1"/>
              <a:t>CodeGeeX</a:t>
            </a:r>
            <a:r>
              <a:rPr lang="zh-CN" altLang="en-US" sz="1400" dirty="0"/>
              <a:t>开源</a:t>
            </a:r>
            <a:endParaRPr lang="en-US" altLang="zh-CN" sz="1400" dirty="0"/>
          </a:p>
          <a:p>
            <a:pPr algn="ctr"/>
            <a:r>
              <a:rPr lang="zh-CN" altLang="en-US" sz="1400" dirty="0"/>
              <a:t>插件免费开放使用</a:t>
            </a:r>
            <a:endParaRPr lang="en-US" sz="1400" dirty="0"/>
          </a:p>
        </p:txBody>
      </p:sp>
      <p:sp>
        <p:nvSpPr>
          <p:cNvPr id="63" name="TextBox 62">
            <a:extLst>
              <a:ext uri="{FF2B5EF4-FFF2-40B4-BE49-F238E27FC236}">
                <a16:creationId xmlns:a16="http://schemas.microsoft.com/office/drawing/2014/main" id="{A7389F1E-482F-C195-8AB7-85222753DEDA}"/>
              </a:ext>
            </a:extLst>
          </p:cNvPr>
          <p:cNvSpPr txBox="1"/>
          <p:nvPr/>
        </p:nvSpPr>
        <p:spPr>
          <a:xfrm>
            <a:off x="10673983" y="4144666"/>
            <a:ext cx="1089969" cy="308995"/>
          </a:xfrm>
          <a:prstGeom prst="rect">
            <a:avLst/>
          </a:prstGeom>
          <a:noFill/>
        </p:spPr>
        <p:txBody>
          <a:bodyPr wrap="square">
            <a:spAutoFit/>
          </a:bodyPr>
          <a:lstStyle/>
          <a:p>
            <a:r>
              <a:rPr lang="en-US" altLang="zh-CN" sz="1200" dirty="0"/>
              <a:t>9.20</a:t>
            </a:r>
            <a:endParaRPr lang="en-US" sz="1200" dirty="0"/>
          </a:p>
        </p:txBody>
      </p:sp>
      <p:sp>
        <p:nvSpPr>
          <p:cNvPr id="64" name="TextBox 63">
            <a:extLst>
              <a:ext uri="{FF2B5EF4-FFF2-40B4-BE49-F238E27FC236}">
                <a16:creationId xmlns:a16="http://schemas.microsoft.com/office/drawing/2014/main" id="{9CBB1070-84A1-CA40-BD09-28427C9D9E23}"/>
              </a:ext>
            </a:extLst>
          </p:cNvPr>
          <p:cNvSpPr txBox="1"/>
          <p:nvPr/>
        </p:nvSpPr>
        <p:spPr>
          <a:xfrm>
            <a:off x="483020" y="5425946"/>
            <a:ext cx="10197022" cy="1253613"/>
          </a:xfrm>
          <a:prstGeom prst="rect">
            <a:avLst/>
          </a:prstGeom>
          <a:noFill/>
        </p:spPr>
        <p:txBody>
          <a:bodyPr wrap="none" rtlCol="0">
            <a:spAutoFit/>
          </a:bodyPr>
          <a:lstStyle/>
          <a:p>
            <a:r>
              <a:rPr lang="en-US" sz="2000" b="1" dirty="0" err="1"/>
              <a:t>上线以来</a:t>
            </a:r>
            <a:r>
              <a:rPr lang="zh-CN" altLang="en-US" sz="2000" b="1" dirty="0"/>
              <a:t>：</a:t>
            </a:r>
            <a:r>
              <a:rPr lang="en-US" altLang="zh-CN" sz="2000" dirty="0" err="1"/>
              <a:t>CodeGeeX</a:t>
            </a:r>
            <a:r>
              <a:rPr lang="zh-CN" altLang="en-US" sz="2000" dirty="0"/>
              <a:t>插件服务了</a:t>
            </a:r>
            <a:r>
              <a:rPr lang="en-US" altLang="zh-CN" sz="2000" b="1" dirty="0"/>
              <a:t>4700+</a:t>
            </a:r>
            <a:r>
              <a:rPr lang="zh-CN" altLang="en-US" sz="2000" dirty="0"/>
              <a:t>用户，累计调用量超过</a:t>
            </a:r>
            <a:r>
              <a:rPr lang="en-US" altLang="zh-CN" sz="2000" b="1" dirty="0"/>
              <a:t>350</a:t>
            </a:r>
            <a:r>
              <a:rPr lang="zh-CN" altLang="en-US" sz="2000" b="1" dirty="0"/>
              <a:t>万次</a:t>
            </a:r>
            <a:r>
              <a:rPr lang="zh-CN" altLang="en-US" sz="2000" dirty="0"/>
              <a:t>；</a:t>
            </a:r>
            <a:endParaRPr lang="en-US" sz="2000" dirty="0"/>
          </a:p>
          <a:p>
            <a:r>
              <a:rPr lang="en-US" sz="2000" b="1" dirty="0" err="1"/>
              <a:t>后续计划</a:t>
            </a:r>
            <a:r>
              <a:rPr lang="zh-CN" altLang="en-US" sz="2000" b="1" dirty="0"/>
              <a:t>：</a:t>
            </a:r>
            <a:r>
              <a:rPr lang="zh-CN" altLang="en-US" sz="2000" dirty="0"/>
              <a:t>优化插件体验，支持多种平台，建立代码生成领域第一的开源社区；</a:t>
            </a:r>
            <a:endParaRPr lang="en-US" altLang="zh-CN" sz="2000" dirty="0"/>
          </a:p>
          <a:p>
            <a:r>
              <a:rPr lang="zh-CN" altLang="en-US" sz="2000" b="1" dirty="0"/>
              <a:t>长期目标：</a:t>
            </a:r>
            <a:r>
              <a:rPr lang="zh-CN" altLang="en-US" sz="2000" dirty="0"/>
              <a:t>将</a:t>
            </a:r>
            <a:r>
              <a:rPr lang="en-US" altLang="zh-CN" sz="2000" dirty="0" err="1"/>
              <a:t>CodeGeeX</a:t>
            </a:r>
            <a:r>
              <a:rPr lang="zh-CN" altLang="en-US" sz="2000" dirty="0"/>
              <a:t>打造成最好的开源代码生成工具，提高广大程序员的开发效率！</a:t>
            </a:r>
            <a:endParaRPr lang="en-US" sz="2000" dirty="0"/>
          </a:p>
        </p:txBody>
      </p:sp>
      <p:sp>
        <p:nvSpPr>
          <p:cNvPr id="66" name="TextBox 65">
            <a:extLst>
              <a:ext uri="{FF2B5EF4-FFF2-40B4-BE49-F238E27FC236}">
                <a16:creationId xmlns:a16="http://schemas.microsoft.com/office/drawing/2014/main" id="{FA3F4657-E514-4FD6-1906-8335F67A6BBD}"/>
              </a:ext>
            </a:extLst>
          </p:cNvPr>
          <p:cNvSpPr txBox="1"/>
          <p:nvPr/>
        </p:nvSpPr>
        <p:spPr>
          <a:xfrm>
            <a:off x="7611520" y="4142611"/>
            <a:ext cx="1089969" cy="308995"/>
          </a:xfrm>
          <a:prstGeom prst="rect">
            <a:avLst/>
          </a:prstGeom>
          <a:noFill/>
        </p:spPr>
        <p:txBody>
          <a:bodyPr wrap="square">
            <a:spAutoFit/>
          </a:bodyPr>
          <a:lstStyle/>
          <a:p>
            <a:r>
              <a:rPr lang="en-US" altLang="zh-CN" sz="1200" dirty="0"/>
              <a:t>6.22</a:t>
            </a:r>
            <a:endParaRPr lang="en-US" sz="1200" dirty="0"/>
          </a:p>
        </p:txBody>
      </p:sp>
      <p:cxnSp>
        <p:nvCxnSpPr>
          <p:cNvPr id="67" name="Straight Arrow Connector 66">
            <a:extLst>
              <a:ext uri="{FF2B5EF4-FFF2-40B4-BE49-F238E27FC236}">
                <a16:creationId xmlns:a16="http://schemas.microsoft.com/office/drawing/2014/main" id="{BD006195-111A-D74B-3C32-A53B1C7702C5}"/>
              </a:ext>
            </a:extLst>
          </p:cNvPr>
          <p:cNvCxnSpPr>
            <a:cxnSpLocks/>
          </p:cNvCxnSpPr>
          <p:nvPr/>
        </p:nvCxnSpPr>
        <p:spPr>
          <a:xfrm>
            <a:off x="7876406" y="4451606"/>
            <a:ext cx="0" cy="445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C910F25-EF65-8CCE-F506-9C5E3CE08895}"/>
              </a:ext>
            </a:extLst>
          </p:cNvPr>
          <p:cNvSpPr txBox="1"/>
          <p:nvPr/>
        </p:nvSpPr>
        <p:spPr>
          <a:xfrm>
            <a:off x="6852795" y="4853769"/>
            <a:ext cx="2188612" cy="345094"/>
          </a:xfrm>
          <a:prstGeom prst="rect">
            <a:avLst/>
          </a:prstGeom>
          <a:noFill/>
        </p:spPr>
        <p:txBody>
          <a:bodyPr wrap="none" rtlCol="0">
            <a:spAutoFit/>
          </a:bodyPr>
          <a:lstStyle/>
          <a:p>
            <a:pPr algn="ctr"/>
            <a:r>
              <a:rPr lang="zh-CN" altLang="en-US" sz="1400" dirty="0"/>
              <a:t>训练量达到</a:t>
            </a:r>
            <a:r>
              <a:rPr lang="en-US" altLang="zh-CN" sz="1400" dirty="0"/>
              <a:t>8500</a:t>
            </a:r>
            <a:r>
              <a:rPr lang="zh-CN" altLang="en-US" sz="1400" dirty="0"/>
              <a:t>亿</a:t>
            </a:r>
            <a:r>
              <a:rPr lang="en-US" altLang="zh-CN" sz="1400" dirty="0"/>
              <a:t>Token</a:t>
            </a:r>
            <a:endParaRPr lang="en-US" sz="1400" dirty="0"/>
          </a:p>
        </p:txBody>
      </p:sp>
    </p:spTree>
    <p:extLst>
      <p:ext uri="{BB962C8B-B14F-4D97-AF65-F5344CB8AC3E}">
        <p14:creationId xmlns:p14="http://schemas.microsoft.com/office/powerpoint/2010/main" val="149589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en-US" sz="3600" b="1" dirty="0" err="1">
                <a:latin typeface="Microsoft YaHei" panose="020B0503020204020204" pitchFamily="34" charset="-122"/>
                <a:ea typeface="Microsoft YaHei" panose="020B0503020204020204" pitchFamily="34" charset="-122"/>
                <a:cs typeface="Times New Roman" panose="02020603050405020304" pitchFamily="18" charset="0"/>
              </a:rPr>
              <a:t>自动代码生成插件</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766713" y="1117914"/>
            <a:ext cx="6026656" cy="4459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前端：</a:t>
            </a:r>
            <a:r>
              <a:rPr lang="en-US" altLang="zh-CN" sz="2400" b="1" dirty="0">
                <a:latin typeface="Microsoft YaHei" panose="020B0503020204020204" pitchFamily="34" charset="-122"/>
                <a:ea typeface="Microsoft YaHei" panose="020B0503020204020204" pitchFamily="34" charset="-122"/>
              </a:rPr>
              <a:t>VS</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Code</a:t>
            </a:r>
            <a:r>
              <a:rPr lang="zh-CN" altLang="en-US" sz="2400" b="1" dirty="0">
                <a:latin typeface="Microsoft YaHei" panose="020B0503020204020204" pitchFamily="34" charset="-122"/>
                <a:ea typeface="Microsoft YaHei" panose="020B0503020204020204" pitchFamily="34" charset="-122"/>
              </a:rPr>
              <a:t>插件功能实现</a:t>
            </a:r>
            <a:endParaRPr lang="en-US" altLang="zh-CN" sz="24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插件架构与实现</a:t>
            </a:r>
            <a:endParaRPr lang="en-US" altLang="zh-CN" sz="20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插件功能演示</a:t>
            </a:r>
            <a:endParaRPr lang="en-US" altLang="zh-CN" sz="2000"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后端：</a:t>
            </a:r>
            <a:r>
              <a:rPr lang="en-US" altLang="zh-CN" sz="2400" b="1" dirty="0" err="1">
                <a:latin typeface="Microsoft YaHei" panose="020B0503020204020204" pitchFamily="34" charset="-122"/>
                <a:ea typeface="Microsoft YaHei" panose="020B0503020204020204" pitchFamily="34" charset="-122"/>
              </a:rPr>
              <a:t>CodeGeeX</a:t>
            </a:r>
            <a:r>
              <a:rPr lang="zh-CN" altLang="en-US" sz="2400" b="1" dirty="0">
                <a:latin typeface="Microsoft YaHei" panose="020B0503020204020204" pitchFamily="34" charset="-122"/>
                <a:ea typeface="Microsoft YaHei" panose="020B0503020204020204" pitchFamily="34" charset="-122"/>
              </a:rPr>
              <a:t>大模型实现</a:t>
            </a:r>
            <a:endParaRPr lang="en-US" altLang="zh-CN" sz="24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FR" sz="2000" b="1" dirty="0">
                <a:latin typeface="Microsoft YaHei" panose="020B0503020204020204" pitchFamily="34" charset="-122"/>
                <a:ea typeface="Microsoft YaHei" panose="020B0503020204020204" pitchFamily="34" charset="-122"/>
              </a:rPr>
              <a:t>大规模</a:t>
            </a:r>
            <a:r>
              <a:rPr lang="zh-CN" altLang="en-US" sz="2000" b="1" dirty="0">
                <a:latin typeface="Microsoft YaHei" panose="020B0503020204020204" pitchFamily="34" charset="-122"/>
                <a:ea typeface="Microsoft YaHei" panose="020B0503020204020204" pitchFamily="34" charset="-122"/>
              </a:rPr>
              <a:t>代码数据收集</a:t>
            </a:r>
            <a:endParaRPr lang="en-FR" altLang="zh-CN" sz="20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FR" altLang="zh-CN" sz="2000" b="1" dirty="0">
                <a:latin typeface="Microsoft YaHei" panose="020B0503020204020204" pitchFamily="34" charset="-122"/>
                <a:ea typeface="Microsoft YaHei" panose="020B0503020204020204" pitchFamily="34" charset="-122"/>
              </a:rPr>
              <a:t>CodeGeeX</a:t>
            </a:r>
            <a:r>
              <a:rPr lang="zh-CN" altLang="en-US" sz="2000" b="1" dirty="0">
                <a:latin typeface="Microsoft YaHei" panose="020B0503020204020204" pitchFamily="34" charset="-122"/>
                <a:ea typeface="Microsoft YaHei" panose="020B0503020204020204" pitchFamily="34" charset="-122"/>
              </a:rPr>
              <a:t>模型架构</a:t>
            </a:r>
            <a:endParaRPr lang="en-US" altLang="zh-CN" sz="20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US" altLang="zh-CN" sz="20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模型训练及优化</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sz="20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模型评测</a:t>
            </a:r>
            <a:endPar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400" b="1" dirty="0">
                <a:latin typeface="Microsoft YaHei" panose="020B0503020204020204" pitchFamily="34" charset="-122"/>
                <a:ea typeface="Microsoft YaHei" panose="020B0503020204020204" pitchFamily="34" charset="-122"/>
                <a:cs typeface="Times New Roman" panose="02020603050405020304" pitchFamily="18" charset="0"/>
              </a:rPr>
              <a:t>开源开发计划</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058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sz="3600" b="1" dirty="0" err="1">
                <a:latin typeface="Microsoft YaHei" panose="020B0503020204020204" pitchFamily="34" charset="-122"/>
                <a:cs typeface="Times New Roman" panose="02020603050405020304" pitchFamily="18" charset="0"/>
              </a:rPr>
              <a:t>CodeGeeX</a:t>
            </a:r>
            <a:r>
              <a:rPr lang="en-US" sz="3600" b="1" dirty="0">
                <a:latin typeface="Microsoft YaHei" panose="020B0503020204020204" pitchFamily="34" charset="-122"/>
                <a:cs typeface="Times New Roman" panose="02020603050405020304" pitchFamily="18" charset="0"/>
              </a:rPr>
              <a:t>:</a:t>
            </a:r>
            <a:r>
              <a:rPr lang="zh-CN" altLang="en-US" sz="3600" b="1" dirty="0">
                <a:latin typeface="Microsoft YaHei" panose="020B0503020204020204" pitchFamily="34" charset="-122"/>
                <a:cs typeface="Times New Roman" panose="02020603050405020304" pitchFamily="18" charset="0"/>
              </a:rPr>
              <a:t> </a:t>
            </a:r>
            <a:r>
              <a:rPr lang="en-US" sz="3600" b="1" dirty="0" err="1">
                <a:latin typeface="Microsoft YaHei" panose="020B0503020204020204" pitchFamily="34" charset="-122"/>
                <a:ea typeface="Microsoft YaHei" panose="020B0503020204020204" pitchFamily="34" charset="-122"/>
                <a:cs typeface="Times New Roman" panose="02020603050405020304" pitchFamily="18" charset="0"/>
              </a:rPr>
              <a:t>自动代码生成插件</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74781750-80AD-BFBF-F411-597FF507C8FC}"/>
              </a:ext>
            </a:extLst>
          </p:cNvPr>
          <p:cNvSpPr txBox="1"/>
          <p:nvPr/>
        </p:nvSpPr>
        <p:spPr>
          <a:xfrm>
            <a:off x="766713" y="1117914"/>
            <a:ext cx="6026656" cy="44590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前端：</a:t>
            </a:r>
            <a:r>
              <a:rPr lang="en-US" altLang="zh-CN" sz="2400" b="1" dirty="0">
                <a:latin typeface="Microsoft YaHei" panose="020B0503020204020204" pitchFamily="34" charset="-122"/>
                <a:ea typeface="Microsoft YaHei" panose="020B0503020204020204" pitchFamily="34" charset="-122"/>
              </a:rPr>
              <a:t>VS</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Code</a:t>
            </a:r>
            <a:r>
              <a:rPr lang="zh-CN" altLang="en-US" sz="2400" b="1" dirty="0">
                <a:latin typeface="Microsoft YaHei" panose="020B0503020204020204" pitchFamily="34" charset="-122"/>
                <a:ea typeface="Microsoft YaHei" panose="020B0503020204020204" pitchFamily="34" charset="-122"/>
              </a:rPr>
              <a:t>插件功能实现</a:t>
            </a:r>
            <a:endParaRPr lang="en-US" altLang="zh-CN" sz="24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插件架构与实现</a:t>
            </a:r>
            <a:endParaRPr lang="en-US" altLang="zh-CN" sz="20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插件功能演示</a:t>
            </a:r>
            <a:endParaRPr lang="en-US" altLang="zh-CN" sz="2000"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400" b="1" dirty="0">
                <a:solidFill>
                  <a:schemeClr val="bg2"/>
                </a:solidFill>
                <a:latin typeface="Microsoft YaHei" panose="020B0503020204020204" pitchFamily="34" charset="-122"/>
                <a:ea typeface="Microsoft YaHei" panose="020B0503020204020204" pitchFamily="34" charset="-122"/>
              </a:rPr>
              <a:t>后端：</a:t>
            </a:r>
            <a:r>
              <a:rPr lang="en-US" altLang="zh-CN" sz="2400" b="1" dirty="0" err="1">
                <a:solidFill>
                  <a:schemeClr val="bg2"/>
                </a:solidFill>
                <a:latin typeface="Microsoft YaHei" panose="020B0503020204020204" pitchFamily="34" charset="-122"/>
                <a:ea typeface="Microsoft YaHei" panose="020B0503020204020204" pitchFamily="34" charset="-122"/>
              </a:rPr>
              <a:t>CodeGeeX</a:t>
            </a:r>
            <a:r>
              <a:rPr lang="zh-CN" altLang="en-US" sz="2400" b="1" dirty="0">
                <a:solidFill>
                  <a:schemeClr val="bg2"/>
                </a:solidFill>
                <a:latin typeface="Microsoft YaHei" panose="020B0503020204020204" pitchFamily="34" charset="-122"/>
                <a:ea typeface="Microsoft YaHei" panose="020B0503020204020204" pitchFamily="34" charset="-122"/>
              </a:rPr>
              <a:t>大模型实现</a:t>
            </a:r>
            <a:endParaRPr lang="en-US" altLang="zh-CN" sz="24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FR" sz="2000" b="1" dirty="0">
                <a:solidFill>
                  <a:schemeClr val="bg2"/>
                </a:solidFill>
                <a:latin typeface="Microsoft YaHei" panose="020B0503020204020204" pitchFamily="34" charset="-122"/>
                <a:ea typeface="Microsoft YaHei" panose="020B0503020204020204" pitchFamily="34" charset="-122"/>
              </a:rPr>
              <a:t>大规模</a:t>
            </a:r>
            <a:r>
              <a:rPr lang="zh-CN" altLang="en-US" sz="2000" b="1" dirty="0">
                <a:solidFill>
                  <a:schemeClr val="bg2"/>
                </a:solidFill>
                <a:latin typeface="Microsoft YaHei" panose="020B0503020204020204" pitchFamily="34" charset="-122"/>
                <a:ea typeface="Microsoft YaHei" panose="020B0503020204020204" pitchFamily="34" charset="-122"/>
              </a:rPr>
              <a:t>代码数据收集</a:t>
            </a:r>
            <a:endParaRPr lang="en-FR" altLang="zh-CN" sz="20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FR" altLang="zh-CN" sz="2000" b="1" dirty="0">
                <a:solidFill>
                  <a:schemeClr val="bg2"/>
                </a:solidFill>
                <a:latin typeface="Microsoft YaHei" panose="020B0503020204020204" pitchFamily="34" charset="-122"/>
                <a:ea typeface="Microsoft YaHei" panose="020B0503020204020204" pitchFamily="34" charset="-122"/>
              </a:rPr>
              <a:t>CodeGeeX</a:t>
            </a:r>
            <a:r>
              <a:rPr lang="zh-CN" altLang="en-US" sz="2000" b="1" dirty="0">
                <a:solidFill>
                  <a:schemeClr val="bg2"/>
                </a:solidFill>
                <a:latin typeface="Microsoft YaHei" panose="020B0503020204020204" pitchFamily="34" charset="-122"/>
                <a:ea typeface="Microsoft YaHei" panose="020B0503020204020204" pitchFamily="34" charset="-122"/>
              </a:rPr>
              <a:t>模型架构</a:t>
            </a:r>
            <a:endParaRPr lang="en-US" altLang="zh-CN" sz="2000" b="1" dirty="0">
              <a:solidFill>
                <a:schemeClr val="bg2"/>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en-US" altLang="zh-CN" sz="20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模型训练及优化</a:t>
            </a:r>
            <a:endParaRPr lang="en-US" altLang="zh-CN" sz="20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sz="20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0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模型评测</a:t>
            </a:r>
            <a:endParaRPr lang="en-US" altLang="zh-CN" sz="20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b="1" dirty="0" err="1">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2400" b="1"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开源开发计划</a:t>
            </a:r>
            <a:endParaRPr lang="en-US" altLang="zh-CN" sz="2400"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9414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sz="3600" b="1" dirty="0" err="1">
                <a:latin typeface="Microsoft YaHei" panose="020B0503020204020204" pitchFamily="34" charset="-122"/>
                <a:ea typeface="Microsoft YaHei" panose="020B0503020204020204" pitchFamily="34" charset="-122"/>
                <a:cs typeface="Times New Roman" panose="02020603050405020304" pitchFamily="18" charset="0"/>
              </a:rPr>
              <a:t>自动代码生成插件</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14" name="TextBox 13">
            <a:extLst>
              <a:ext uri="{FF2B5EF4-FFF2-40B4-BE49-F238E27FC236}">
                <a16:creationId xmlns:a16="http://schemas.microsoft.com/office/drawing/2014/main" id="{C6CB5897-9AF8-DAD9-1792-FDAB6FA577C7}"/>
              </a:ext>
            </a:extLst>
          </p:cNvPr>
          <p:cNvSpPr txBox="1"/>
          <p:nvPr/>
        </p:nvSpPr>
        <p:spPr>
          <a:xfrm>
            <a:off x="655677" y="960739"/>
            <a:ext cx="6857033" cy="1137556"/>
          </a:xfrm>
          <a:prstGeom prst="rect">
            <a:avLst/>
          </a:prstGeom>
          <a:noFill/>
        </p:spPr>
        <p:txBody>
          <a:bodyPr wrap="square" rtlCol="0">
            <a:spAutoFit/>
          </a:bodyPr>
          <a:lstStyle/>
          <a:p>
            <a:r>
              <a:rPr lang="en-US" dirty="0" err="1"/>
              <a:t>基于CodeGeeX大模型</a:t>
            </a:r>
            <a:r>
              <a:rPr lang="zh-CN" altLang="en-US" dirty="0"/>
              <a:t>，我们开发了</a:t>
            </a:r>
            <a:r>
              <a:rPr lang="en-US" altLang="zh-CN" dirty="0"/>
              <a:t>VS</a:t>
            </a:r>
            <a:r>
              <a:rPr lang="zh-CN" altLang="en-US" dirty="0"/>
              <a:t> </a:t>
            </a:r>
            <a:r>
              <a:rPr lang="en-US" altLang="zh-CN" dirty="0"/>
              <a:t>Code</a:t>
            </a:r>
            <a:r>
              <a:rPr lang="zh-CN" altLang="en-US" dirty="0"/>
              <a:t>上的自动代码生成插件，提供多种交互模式，支持代码生成、补全、翻译、注释等功能，免费使用，更好辅助程序员开发。</a:t>
            </a:r>
            <a:endParaRPr lang="en-US" altLang="zh-CN" dirty="0"/>
          </a:p>
        </p:txBody>
      </p:sp>
      <p:sp>
        <p:nvSpPr>
          <p:cNvPr id="21" name="TextBox 20">
            <a:extLst>
              <a:ext uri="{FF2B5EF4-FFF2-40B4-BE49-F238E27FC236}">
                <a16:creationId xmlns:a16="http://schemas.microsoft.com/office/drawing/2014/main" id="{988FA5CE-0E7C-CD56-1E17-B7629A586BD9}"/>
              </a:ext>
            </a:extLst>
          </p:cNvPr>
          <p:cNvSpPr txBox="1"/>
          <p:nvPr/>
        </p:nvSpPr>
        <p:spPr>
          <a:xfrm>
            <a:off x="8376484" y="1554448"/>
            <a:ext cx="6097604" cy="308995"/>
          </a:xfrm>
          <a:prstGeom prst="rect">
            <a:avLst/>
          </a:prstGeom>
          <a:noFill/>
        </p:spPr>
        <p:txBody>
          <a:bodyPr wrap="square">
            <a:spAutoFit/>
          </a:bodyPr>
          <a:lstStyle/>
          <a:p>
            <a:r>
              <a:rPr lang="en-US" sz="1200" dirty="0">
                <a:latin typeface="Microsoft YaHei" panose="020B0503020204020204" pitchFamily="34" charset="-122"/>
                <a:ea typeface="Microsoft YaHei" panose="020B0503020204020204" pitchFamily="34" charset="-122"/>
                <a:cs typeface="Times New Roman" panose="02020603050405020304" pitchFamily="18" charset="0"/>
              </a:rPr>
              <a:t>VS Code</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插件市场搜索“</a:t>
            </a:r>
            <a:r>
              <a:rPr lang="en-US" altLang="zh-CN" sz="1200" dirty="0" err="1">
                <a:latin typeface="Microsoft YaHei" panose="020B0503020204020204" pitchFamily="34" charset="-122"/>
                <a:ea typeface="Microsoft YaHei" panose="020B0503020204020204" pitchFamily="34" charset="-122"/>
                <a:cs typeface="Times New Roman" panose="02020603050405020304" pitchFamily="18" charset="0"/>
              </a:rPr>
              <a:t>codegeex</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”免费下载</a:t>
            </a:r>
            <a:endParaRPr lang="en-US" sz="1200" dirty="0"/>
          </a:p>
        </p:txBody>
      </p:sp>
      <p:sp>
        <p:nvSpPr>
          <p:cNvPr id="7" name="Rounded Rectangle 6">
            <a:extLst>
              <a:ext uri="{FF2B5EF4-FFF2-40B4-BE49-F238E27FC236}">
                <a16:creationId xmlns:a16="http://schemas.microsoft.com/office/drawing/2014/main" id="{B6BE483F-BCB6-EA5A-1910-B10225226E00}"/>
              </a:ext>
            </a:extLst>
          </p:cNvPr>
          <p:cNvSpPr/>
          <p:nvPr/>
        </p:nvSpPr>
        <p:spPr>
          <a:xfrm>
            <a:off x="330175" y="2842450"/>
            <a:ext cx="2478217" cy="1805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latin typeface="Microsoft YaHei" panose="020B0503020204020204" pitchFamily="34" charset="-122"/>
                <a:ea typeface="Microsoft YaHei" panose="020B0503020204020204" pitchFamily="34" charset="-122"/>
              </a:rPr>
              <a:t>前端：</a:t>
            </a:r>
            <a:r>
              <a:rPr lang="en-US" altLang="zh-CN" b="1" dirty="0">
                <a:latin typeface="Microsoft YaHei" panose="020B0503020204020204" pitchFamily="34" charset="-122"/>
                <a:ea typeface="Microsoft YaHei" panose="020B0503020204020204" pitchFamily="34" charset="-122"/>
              </a:rPr>
              <a:t>VS</a:t>
            </a:r>
            <a:r>
              <a:rPr lang="zh-CN" altLang="en-US" b="1" dirty="0">
                <a:latin typeface="Microsoft YaHei" panose="020B0503020204020204" pitchFamily="34" charset="-122"/>
                <a:ea typeface="Microsoft YaHei" panose="020B0503020204020204" pitchFamily="34" charset="-122"/>
              </a:rPr>
              <a:t> </a:t>
            </a:r>
            <a:r>
              <a:rPr lang="en-US" altLang="zh-CN" b="1" dirty="0">
                <a:latin typeface="Microsoft YaHei" panose="020B0503020204020204" pitchFamily="34" charset="-122"/>
                <a:ea typeface="Microsoft YaHei" panose="020B0503020204020204" pitchFamily="34" charset="-122"/>
              </a:rPr>
              <a:t>Code</a:t>
            </a:r>
          </a:p>
          <a:p>
            <a:pPr marL="342900" indent="-342900">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Typescript</a:t>
            </a:r>
            <a:r>
              <a:rPr lang="zh-CN" altLang="en-US" sz="1600" dirty="0">
                <a:latin typeface="Microsoft YaHei" panose="020B0503020204020204" pitchFamily="34" charset="-122"/>
                <a:ea typeface="Microsoft YaHei" panose="020B0503020204020204" pitchFamily="34" charset="-122"/>
              </a:rPr>
              <a:t>实现</a:t>
            </a:r>
            <a:endParaRPr lang="en-US" altLang="zh-CN" sz="16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en-US" altLang="zh-CN" sz="1600" dirty="0" err="1">
                <a:latin typeface="Microsoft YaHei" panose="020B0503020204020204" pitchFamily="34" charset="-122"/>
                <a:ea typeface="Microsoft YaHei" panose="020B0503020204020204" pitchFamily="34" charset="-122"/>
              </a:rPr>
              <a:t>Inline_completion</a:t>
            </a:r>
            <a:r>
              <a:rPr lang="en-US" altLang="zh-CN" sz="1600" dirty="0">
                <a:latin typeface="Microsoft YaHei" panose="020B0503020204020204" pitchFamily="34" charset="-122"/>
                <a:ea typeface="Microsoft YaHei" panose="020B0503020204020204" pitchFamily="34" charset="-122"/>
              </a:rPr>
              <a:t> API</a:t>
            </a:r>
            <a:endParaRPr lang="en-US" altLang="zh-CN" sz="2000" b="1" dirty="0">
              <a:latin typeface="Microsoft YaHei" panose="020B0503020204020204" pitchFamily="34" charset="-122"/>
              <a:ea typeface="Microsoft YaHei" panose="020B0503020204020204" pitchFamily="34" charset="-122"/>
            </a:endParaRPr>
          </a:p>
        </p:txBody>
      </p:sp>
      <p:cxnSp>
        <p:nvCxnSpPr>
          <p:cNvPr id="10" name="Straight Arrow Connector 9">
            <a:extLst>
              <a:ext uri="{FF2B5EF4-FFF2-40B4-BE49-F238E27FC236}">
                <a16:creationId xmlns:a16="http://schemas.microsoft.com/office/drawing/2014/main" id="{1A1DEB68-366F-237B-205D-36CE7F81B5B6}"/>
              </a:ext>
            </a:extLst>
          </p:cNvPr>
          <p:cNvCxnSpPr>
            <a:cxnSpLocks/>
          </p:cNvCxnSpPr>
          <p:nvPr/>
        </p:nvCxnSpPr>
        <p:spPr>
          <a:xfrm>
            <a:off x="2793536" y="3216429"/>
            <a:ext cx="20821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B98230DA-7442-560D-9A23-0EEEB1CBE422}"/>
              </a:ext>
            </a:extLst>
          </p:cNvPr>
          <p:cNvSpPr/>
          <p:nvPr/>
        </p:nvSpPr>
        <p:spPr>
          <a:xfrm>
            <a:off x="4890535" y="2841213"/>
            <a:ext cx="2798581" cy="18055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latin typeface="Microsoft YaHei" panose="020B0503020204020204" pitchFamily="34" charset="-122"/>
                <a:ea typeface="Microsoft YaHei" panose="020B0503020204020204" pitchFamily="34" charset="-122"/>
              </a:rPr>
              <a:t>后端</a:t>
            </a:r>
            <a:r>
              <a:rPr lang="zh-CN" altLang="en-US" sz="2000" b="1" dirty="0">
                <a:latin typeface="Microsoft YaHei" panose="020B0503020204020204" pitchFamily="34" charset="-122"/>
                <a:ea typeface="Microsoft YaHei" panose="020B0503020204020204" pitchFamily="34" charset="-122"/>
              </a:rPr>
              <a:t>：</a:t>
            </a:r>
            <a:r>
              <a:rPr lang="en-US" sz="2000" b="1" dirty="0" err="1">
                <a:latin typeface="Microsoft YaHei" panose="020B0503020204020204" pitchFamily="34" charset="-122"/>
                <a:ea typeface="Microsoft YaHei" panose="020B0503020204020204" pitchFamily="34" charset="-122"/>
              </a:rPr>
              <a:t>分发服务器</a:t>
            </a:r>
            <a:endParaRPr lang="en-US" sz="20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检测输入语言</a:t>
            </a:r>
            <a:endParaRPr lang="en-US"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判断输出模式</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推理任务分发给GPU</a:t>
            </a:r>
            <a:endParaRPr lang="en-US" sz="1600" dirty="0">
              <a:latin typeface="Microsoft YaHei" panose="020B0503020204020204" pitchFamily="34" charset="-122"/>
              <a:ea typeface="Microsoft YaHei" panose="020B0503020204020204" pitchFamily="34" charset="-122"/>
            </a:endParaRPr>
          </a:p>
        </p:txBody>
      </p:sp>
      <p:cxnSp>
        <p:nvCxnSpPr>
          <p:cNvPr id="18" name="Straight Arrow Connector 17">
            <a:extLst>
              <a:ext uri="{FF2B5EF4-FFF2-40B4-BE49-F238E27FC236}">
                <a16:creationId xmlns:a16="http://schemas.microsoft.com/office/drawing/2014/main" id="{D42594F4-6788-3DCD-1031-7E97F3C8487D}"/>
              </a:ext>
            </a:extLst>
          </p:cNvPr>
          <p:cNvCxnSpPr>
            <a:cxnSpLocks/>
          </p:cNvCxnSpPr>
          <p:nvPr/>
        </p:nvCxnSpPr>
        <p:spPr>
          <a:xfrm>
            <a:off x="6289825" y="4646791"/>
            <a:ext cx="0" cy="123993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3EC144A8-1B19-923C-2FD0-67154AC68A0F}"/>
              </a:ext>
            </a:extLst>
          </p:cNvPr>
          <p:cNvSpPr/>
          <p:nvPr/>
        </p:nvSpPr>
        <p:spPr>
          <a:xfrm>
            <a:off x="5634777" y="5885479"/>
            <a:ext cx="1310094" cy="52080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000" b="1" dirty="0">
                <a:latin typeface="Microsoft YaHei" panose="020B0503020204020204" pitchFamily="34" charset="-122"/>
                <a:ea typeface="Microsoft YaHei" panose="020B0503020204020204" pitchFamily="34" charset="-122"/>
              </a:rPr>
              <a:t>数据库</a:t>
            </a:r>
            <a:endParaRPr lang="en-US" altLang="zh-CN" sz="2000" b="1" dirty="0">
              <a:latin typeface="Microsoft YaHei" panose="020B0503020204020204" pitchFamily="34" charset="-122"/>
              <a:ea typeface="Microsoft YaHei" panose="020B0503020204020204" pitchFamily="34" charset="-122"/>
            </a:endParaRPr>
          </a:p>
          <a:p>
            <a:pPr algn="ctr"/>
            <a:endParaRPr lang="en-US" altLang="zh-CN" sz="2000" b="1" dirty="0">
              <a:latin typeface="Microsoft YaHei" panose="020B0503020204020204" pitchFamily="34" charset="-122"/>
              <a:ea typeface="Microsoft YaHei" panose="020B0503020204020204" pitchFamily="34" charset="-122"/>
            </a:endParaRPr>
          </a:p>
          <a:p>
            <a:pPr algn="ctr"/>
            <a:endParaRPr lang="en-US" altLang="zh-CN" sz="2000" b="1" dirty="0">
              <a:latin typeface="Microsoft YaHei" panose="020B0503020204020204" pitchFamily="34" charset="-122"/>
              <a:ea typeface="Microsoft YaHei" panose="020B0503020204020204" pitchFamily="34" charset="-122"/>
            </a:endParaRPr>
          </a:p>
        </p:txBody>
      </p:sp>
      <p:cxnSp>
        <p:nvCxnSpPr>
          <p:cNvPr id="32" name="Straight Arrow Connector 31">
            <a:extLst>
              <a:ext uri="{FF2B5EF4-FFF2-40B4-BE49-F238E27FC236}">
                <a16:creationId xmlns:a16="http://schemas.microsoft.com/office/drawing/2014/main" id="{FA152601-60C3-33B1-83D9-7D8790AE0275}"/>
              </a:ext>
            </a:extLst>
          </p:cNvPr>
          <p:cNvCxnSpPr>
            <a:cxnSpLocks/>
          </p:cNvCxnSpPr>
          <p:nvPr/>
        </p:nvCxnSpPr>
        <p:spPr>
          <a:xfrm flipH="1">
            <a:off x="2786107" y="4231651"/>
            <a:ext cx="2096999"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3F7B68-45A0-AC0B-62F3-0D2C4EC867C6}"/>
              </a:ext>
            </a:extLst>
          </p:cNvPr>
          <p:cNvSpPr txBox="1"/>
          <p:nvPr/>
        </p:nvSpPr>
        <p:spPr>
          <a:xfrm>
            <a:off x="3128756" y="4231651"/>
            <a:ext cx="1441420" cy="705193"/>
          </a:xfrm>
          <a:prstGeom prst="rect">
            <a:avLst/>
          </a:prstGeom>
          <a:noFill/>
        </p:spPr>
        <p:txBody>
          <a:bodyPr wrap="none" rtlCol="0">
            <a:spAutoFit/>
          </a:bodyPr>
          <a:lstStyle/>
          <a:p>
            <a:pPr algn="ctr"/>
            <a:r>
              <a:rPr lang="en-US" dirty="0" err="1"/>
              <a:t>回复</a:t>
            </a:r>
            <a:endParaRPr lang="en-US" dirty="0"/>
          </a:p>
          <a:p>
            <a:pPr algn="ctr"/>
            <a:r>
              <a:rPr lang="zh-CN" altLang="en-US" sz="1400" dirty="0"/>
              <a:t>（处理后</a:t>
            </a:r>
            <a:r>
              <a:rPr lang="en-US" sz="1400" dirty="0" err="1"/>
              <a:t>结果</a:t>
            </a:r>
            <a:r>
              <a:rPr lang="zh-CN" altLang="en-US" sz="1400" dirty="0"/>
              <a:t>）</a:t>
            </a:r>
            <a:endParaRPr lang="en-US" sz="1400" dirty="0"/>
          </a:p>
        </p:txBody>
      </p:sp>
      <p:sp>
        <p:nvSpPr>
          <p:cNvPr id="35" name="TextBox 34">
            <a:extLst>
              <a:ext uri="{FF2B5EF4-FFF2-40B4-BE49-F238E27FC236}">
                <a16:creationId xmlns:a16="http://schemas.microsoft.com/office/drawing/2014/main" id="{167E4277-9B27-FC26-A939-BD7F18B24B6A}"/>
              </a:ext>
            </a:extLst>
          </p:cNvPr>
          <p:cNvSpPr txBox="1"/>
          <p:nvPr/>
        </p:nvSpPr>
        <p:spPr>
          <a:xfrm>
            <a:off x="6289824" y="4872192"/>
            <a:ext cx="1513642" cy="789127"/>
          </a:xfrm>
          <a:prstGeom prst="rect">
            <a:avLst/>
          </a:prstGeom>
          <a:noFill/>
        </p:spPr>
        <p:txBody>
          <a:bodyPr wrap="square" rtlCol="0">
            <a:spAutoFit/>
          </a:bodyPr>
          <a:lstStyle/>
          <a:p>
            <a:r>
              <a:rPr lang="en-US" sz="1200" dirty="0" err="1"/>
              <a:t>在用户许可情况下</a:t>
            </a:r>
            <a:r>
              <a:rPr lang="zh-CN" altLang="en-US" sz="1200" dirty="0"/>
              <a:t>，</a:t>
            </a:r>
            <a:endParaRPr lang="en-US" altLang="zh-CN" sz="1200" dirty="0"/>
          </a:p>
          <a:p>
            <a:r>
              <a:rPr lang="zh-CN" altLang="en-US" sz="1200" dirty="0"/>
              <a:t>保存输入</a:t>
            </a:r>
            <a:r>
              <a:rPr lang="en-US" altLang="zh-CN" sz="1200" dirty="0"/>
              <a:t>-</a:t>
            </a:r>
            <a:r>
              <a:rPr lang="zh-CN" altLang="en-US" sz="1200" dirty="0"/>
              <a:t>生成结果用于后续研究用途。</a:t>
            </a:r>
            <a:endParaRPr lang="en-US" sz="1200" dirty="0"/>
          </a:p>
        </p:txBody>
      </p:sp>
      <p:sp>
        <p:nvSpPr>
          <p:cNvPr id="38" name="TextBox 37">
            <a:extLst>
              <a:ext uri="{FF2B5EF4-FFF2-40B4-BE49-F238E27FC236}">
                <a16:creationId xmlns:a16="http://schemas.microsoft.com/office/drawing/2014/main" id="{DCC97260-7414-9CF3-9980-5DA2A696BDA1}"/>
              </a:ext>
            </a:extLst>
          </p:cNvPr>
          <p:cNvSpPr txBox="1"/>
          <p:nvPr/>
        </p:nvSpPr>
        <p:spPr>
          <a:xfrm>
            <a:off x="2718385" y="2331838"/>
            <a:ext cx="2262158" cy="777457"/>
          </a:xfrm>
          <a:prstGeom prst="rect">
            <a:avLst/>
          </a:prstGeom>
          <a:noFill/>
        </p:spPr>
        <p:txBody>
          <a:bodyPr wrap="none" rtlCol="0">
            <a:spAutoFit/>
          </a:bodyPr>
          <a:lstStyle/>
          <a:p>
            <a:pPr algn="ctr"/>
            <a:r>
              <a:rPr lang="en-US" dirty="0" err="1"/>
              <a:t>Http请求</a:t>
            </a:r>
            <a:endParaRPr lang="en-US" dirty="0"/>
          </a:p>
          <a:p>
            <a:pPr algn="ctr"/>
            <a:r>
              <a:rPr lang="zh-CN" altLang="en-US" dirty="0"/>
              <a:t>（文本或代码输入）</a:t>
            </a:r>
            <a:endParaRPr lang="en-US" dirty="0"/>
          </a:p>
        </p:txBody>
      </p:sp>
      <p:sp>
        <p:nvSpPr>
          <p:cNvPr id="39" name="TextBox 38">
            <a:extLst>
              <a:ext uri="{FF2B5EF4-FFF2-40B4-BE49-F238E27FC236}">
                <a16:creationId xmlns:a16="http://schemas.microsoft.com/office/drawing/2014/main" id="{49CB1C6F-97C5-D38C-F5B7-05657496EB75}"/>
              </a:ext>
            </a:extLst>
          </p:cNvPr>
          <p:cNvSpPr txBox="1"/>
          <p:nvPr/>
        </p:nvSpPr>
        <p:spPr>
          <a:xfrm>
            <a:off x="345941" y="5333097"/>
            <a:ext cx="4288353" cy="1253613"/>
          </a:xfrm>
          <a:prstGeom prst="rect">
            <a:avLst/>
          </a:prstGeom>
          <a:noFill/>
        </p:spPr>
        <p:txBody>
          <a:bodyPr wrap="none" rtlCol="0">
            <a:spAutoFit/>
          </a:bodyPr>
          <a:lstStyle/>
          <a:p>
            <a:r>
              <a:rPr lang="en-US" sz="2000" b="1" dirty="0" err="1"/>
              <a:t>和一般插件实现的区别</a:t>
            </a:r>
            <a:r>
              <a:rPr lang="zh-CN" altLang="en-US" sz="2000" b="1" dirty="0"/>
              <a:t>：</a:t>
            </a:r>
            <a:endParaRPr lang="en-US" altLang="zh-CN" sz="2000" b="1" dirty="0"/>
          </a:p>
          <a:p>
            <a:r>
              <a:rPr lang="en-US" sz="2000" dirty="0" err="1"/>
              <a:t>主要的生成逻辑都交给模型去处理</a:t>
            </a:r>
            <a:r>
              <a:rPr lang="zh-CN" altLang="en-US" sz="2000" dirty="0"/>
              <a:t>，</a:t>
            </a:r>
            <a:endParaRPr lang="en-US" altLang="zh-CN" sz="2000" dirty="0"/>
          </a:p>
          <a:p>
            <a:r>
              <a:rPr lang="en-US" sz="2000" dirty="0" err="1"/>
              <a:t>只要调整输入即可实现不同功能</a:t>
            </a:r>
            <a:r>
              <a:rPr lang="zh-CN" altLang="en-US" sz="2000" dirty="0"/>
              <a:t>。</a:t>
            </a:r>
            <a:endParaRPr lang="en-US" sz="2000" dirty="0"/>
          </a:p>
        </p:txBody>
      </p:sp>
      <p:pic>
        <p:nvPicPr>
          <p:cNvPr id="4" name="Picture 3">
            <a:extLst>
              <a:ext uri="{FF2B5EF4-FFF2-40B4-BE49-F238E27FC236}">
                <a16:creationId xmlns:a16="http://schemas.microsoft.com/office/drawing/2014/main" id="{40BBFE5E-AEB6-1465-F89C-8181501E4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116" y="380862"/>
            <a:ext cx="4425381" cy="1159754"/>
          </a:xfrm>
          <a:prstGeom prst="rect">
            <a:avLst/>
          </a:prstGeom>
        </p:spPr>
      </p:pic>
      <p:sp>
        <p:nvSpPr>
          <p:cNvPr id="12" name="Rounded Rectangle 11">
            <a:extLst>
              <a:ext uri="{FF2B5EF4-FFF2-40B4-BE49-F238E27FC236}">
                <a16:creationId xmlns:a16="http://schemas.microsoft.com/office/drawing/2014/main" id="{712FBF77-1B54-D957-6CE3-A47D2180A83F}"/>
              </a:ext>
            </a:extLst>
          </p:cNvPr>
          <p:cNvSpPr/>
          <p:nvPr/>
        </p:nvSpPr>
        <p:spPr>
          <a:xfrm>
            <a:off x="8905361" y="2841213"/>
            <a:ext cx="2798581" cy="18055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latin typeface="Microsoft YaHei" panose="020B0503020204020204" pitchFamily="34" charset="-122"/>
                <a:ea typeface="Microsoft YaHei" panose="020B0503020204020204" pitchFamily="34" charset="-122"/>
              </a:rPr>
              <a:t>后端</a:t>
            </a:r>
            <a:r>
              <a:rPr lang="zh-CN" altLang="en-US" sz="2000" b="1" dirty="0">
                <a:latin typeface="Microsoft YaHei" panose="020B0503020204020204" pitchFamily="34" charset="-122"/>
                <a:ea typeface="Microsoft YaHei" panose="020B0503020204020204" pitchFamily="34" charset="-122"/>
              </a:rPr>
              <a:t>：推理</a:t>
            </a:r>
            <a:r>
              <a:rPr lang="en-US" sz="2000" b="1" dirty="0" err="1">
                <a:latin typeface="Microsoft YaHei" panose="020B0503020204020204" pitchFamily="34" charset="-122"/>
                <a:ea typeface="Microsoft YaHei" panose="020B0503020204020204" pitchFamily="34" charset="-122"/>
              </a:rPr>
              <a:t>服务器</a:t>
            </a:r>
            <a:endParaRPr lang="en-US" sz="20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sz="1600" dirty="0" err="1">
                <a:latin typeface="Microsoft YaHei" panose="020B0503020204020204" pitchFamily="34" charset="-122"/>
                <a:ea typeface="Microsoft YaHei" panose="020B0503020204020204" pitchFamily="34" charset="-122"/>
              </a:rPr>
              <a:t>CodeGeeX模型部署</a:t>
            </a:r>
            <a:endParaRPr lang="en-US"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altLang="zh-CN" sz="1600" dirty="0" err="1">
                <a:latin typeface="Microsoft YaHei" panose="020B0503020204020204" pitchFamily="34" charset="-122"/>
                <a:ea typeface="Microsoft YaHei" panose="020B0503020204020204" pitchFamily="34" charset="-122"/>
              </a:rPr>
              <a:t>Mindspore</a:t>
            </a:r>
            <a:r>
              <a:rPr lang="en-US" altLang="zh-CN" sz="1600" dirty="0">
                <a:latin typeface="Microsoft YaHei" panose="020B0503020204020204" pitchFamily="34" charset="-122"/>
                <a:ea typeface="Microsoft YaHei" panose="020B0503020204020204" pitchFamily="34" charset="-122"/>
              </a:rPr>
              <a:t>, </a:t>
            </a:r>
            <a:r>
              <a:rPr lang="en-US" altLang="zh-CN" sz="1600" dirty="0" err="1">
                <a:latin typeface="Microsoft YaHei" panose="020B0503020204020204" pitchFamily="34" charset="-122"/>
                <a:ea typeface="Microsoft YaHei" panose="020B0503020204020204" pitchFamily="34" charset="-122"/>
              </a:rPr>
              <a:t>Pytorch</a:t>
            </a:r>
            <a:endParaRPr lang="en-US" altLang="zh-CN" sz="16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sz="1600" dirty="0">
                <a:latin typeface="Microsoft YaHei" panose="020B0503020204020204" pitchFamily="34" charset="-122"/>
                <a:ea typeface="Microsoft YaHei" panose="020B0503020204020204" pitchFamily="34" charset="-122"/>
              </a:rPr>
              <a:t>Ascend, </a:t>
            </a:r>
            <a:r>
              <a:rPr lang="en-US" sz="1600" dirty="0" err="1">
                <a:latin typeface="Microsoft YaHei" panose="020B0503020204020204" pitchFamily="34" charset="-122"/>
                <a:ea typeface="Microsoft YaHei" panose="020B0503020204020204" pitchFamily="34" charset="-122"/>
              </a:rPr>
              <a:t>NVIDIA显卡</a:t>
            </a:r>
            <a:endParaRPr lang="en-US" sz="1600" dirty="0">
              <a:latin typeface="Microsoft YaHei" panose="020B0503020204020204" pitchFamily="34" charset="-122"/>
              <a:ea typeface="Microsoft YaHei" panose="020B0503020204020204" pitchFamily="34" charset="-122"/>
            </a:endParaRPr>
          </a:p>
        </p:txBody>
      </p:sp>
      <p:cxnSp>
        <p:nvCxnSpPr>
          <p:cNvPr id="13" name="Straight Arrow Connector 12">
            <a:extLst>
              <a:ext uri="{FF2B5EF4-FFF2-40B4-BE49-F238E27FC236}">
                <a16:creationId xmlns:a16="http://schemas.microsoft.com/office/drawing/2014/main" id="{06843501-67B8-5F5E-9CFC-D94277B9E36E}"/>
              </a:ext>
            </a:extLst>
          </p:cNvPr>
          <p:cNvCxnSpPr>
            <a:cxnSpLocks/>
          </p:cNvCxnSpPr>
          <p:nvPr/>
        </p:nvCxnSpPr>
        <p:spPr>
          <a:xfrm flipH="1">
            <a:off x="7689116" y="4211952"/>
            <a:ext cx="1216245"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838BD0F-0552-02EC-D1C7-FA5CDA3E1661}"/>
              </a:ext>
            </a:extLst>
          </p:cNvPr>
          <p:cNvSpPr txBox="1"/>
          <p:nvPr/>
        </p:nvSpPr>
        <p:spPr>
          <a:xfrm>
            <a:off x="7695461" y="4187711"/>
            <a:ext cx="1261884" cy="705193"/>
          </a:xfrm>
          <a:prstGeom prst="rect">
            <a:avLst/>
          </a:prstGeom>
          <a:noFill/>
        </p:spPr>
        <p:txBody>
          <a:bodyPr wrap="none" rtlCol="0">
            <a:spAutoFit/>
          </a:bodyPr>
          <a:lstStyle/>
          <a:p>
            <a:pPr algn="ctr"/>
            <a:r>
              <a:rPr lang="en-US" dirty="0" err="1"/>
              <a:t>回复</a:t>
            </a:r>
            <a:endParaRPr lang="en-US" dirty="0"/>
          </a:p>
          <a:p>
            <a:pPr algn="ctr"/>
            <a:r>
              <a:rPr lang="zh-CN" altLang="en-US" sz="1400" dirty="0"/>
              <a:t>（</a:t>
            </a:r>
            <a:r>
              <a:rPr lang="en-US" sz="1400" dirty="0" err="1"/>
              <a:t>推理结果</a:t>
            </a:r>
            <a:r>
              <a:rPr lang="zh-CN" altLang="en-US" sz="1400" dirty="0"/>
              <a:t>）</a:t>
            </a:r>
            <a:endParaRPr lang="en-US" sz="1400" dirty="0"/>
          </a:p>
        </p:txBody>
      </p:sp>
      <p:cxnSp>
        <p:nvCxnSpPr>
          <p:cNvPr id="17" name="Straight Arrow Connector 16">
            <a:extLst>
              <a:ext uri="{FF2B5EF4-FFF2-40B4-BE49-F238E27FC236}">
                <a16:creationId xmlns:a16="http://schemas.microsoft.com/office/drawing/2014/main" id="{6F347F91-7860-A802-14AE-E9777FD801FE}"/>
              </a:ext>
            </a:extLst>
          </p:cNvPr>
          <p:cNvCxnSpPr>
            <a:cxnSpLocks/>
          </p:cNvCxnSpPr>
          <p:nvPr/>
        </p:nvCxnSpPr>
        <p:spPr>
          <a:xfrm>
            <a:off x="7689116" y="3216429"/>
            <a:ext cx="12162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FE4352D-078F-6D5F-5D3A-6885F0F9EE41}"/>
              </a:ext>
            </a:extLst>
          </p:cNvPr>
          <p:cNvSpPr txBox="1"/>
          <p:nvPr/>
        </p:nvSpPr>
        <p:spPr>
          <a:xfrm>
            <a:off x="7540357" y="2338816"/>
            <a:ext cx="1441420" cy="705193"/>
          </a:xfrm>
          <a:prstGeom prst="rect">
            <a:avLst/>
          </a:prstGeom>
          <a:noFill/>
        </p:spPr>
        <p:txBody>
          <a:bodyPr wrap="none" rtlCol="0">
            <a:spAutoFit/>
          </a:bodyPr>
          <a:lstStyle/>
          <a:p>
            <a:pPr algn="ctr"/>
            <a:r>
              <a:rPr lang="en-US" dirty="0" err="1"/>
              <a:t>Http请求</a:t>
            </a:r>
            <a:endParaRPr lang="en-US" dirty="0"/>
          </a:p>
          <a:p>
            <a:pPr algn="ctr"/>
            <a:r>
              <a:rPr lang="zh-CN" altLang="en-US" sz="1400" dirty="0"/>
              <a:t>（处理后输入）</a:t>
            </a:r>
            <a:endParaRPr lang="en-US" sz="1400" dirty="0"/>
          </a:p>
        </p:txBody>
      </p:sp>
      <p:sp>
        <p:nvSpPr>
          <p:cNvPr id="24" name="TextBox 23">
            <a:extLst>
              <a:ext uri="{FF2B5EF4-FFF2-40B4-BE49-F238E27FC236}">
                <a16:creationId xmlns:a16="http://schemas.microsoft.com/office/drawing/2014/main" id="{5FE9201C-29DF-7BDF-BB9F-669337FD9DC7}"/>
              </a:ext>
            </a:extLst>
          </p:cNvPr>
          <p:cNvSpPr txBox="1"/>
          <p:nvPr/>
        </p:nvSpPr>
        <p:spPr>
          <a:xfrm>
            <a:off x="9448800" y="4646791"/>
            <a:ext cx="2016522" cy="2053832"/>
          </a:xfrm>
          <a:prstGeom prst="rect">
            <a:avLst/>
          </a:prstGeom>
          <a:noFill/>
        </p:spPr>
        <p:txBody>
          <a:bodyPr wrap="square" rtlCol="0">
            <a:spAutoFit/>
          </a:bodyPr>
          <a:lstStyle/>
          <a:p>
            <a:r>
              <a:rPr lang="zh-CN" altLang="en-US" sz="2000" b="1" dirty="0"/>
              <a:t>四种主要模式</a:t>
            </a:r>
            <a:r>
              <a:rPr lang="zh-CN" altLang="en-US" sz="2000" dirty="0"/>
              <a:t>：</a:t>
            </a:r>
            <a:endParaRPr lang="en-US" sz="2000" dirty="0"/>
          </a:p>
          <a:p>
            <a:pPr marL="457200" indent="-457200">
              <a:buFont typeface="+mj-lt"/>
              <a:buAutoNum type="arabicPeriod"/>
            </a:pPr>
            <a:r>
              <a:rPr lang="en-US" sz="2000" dirty="0" err="1"/>
              <a:t>补全模式</a:t>
            </a:r>
            <a:endParaRPr lang="en-US" sz="2000" dirty="0"/>
          </a:p>
          <a:p>
            <a:pPr marL="457200" indent="-457200">
              <a:buFont typeface="+mj-lt"/>
              <a:buAutoNum type="arabicPeriod"/>
            </a:pPr>
            <a:r>
              <a:rPr lang="en-US" sz="2000" dirty="0" err="1"/>
              <a:t>交互模式</a:t>
            </a:r>
            <a:endParaRPr lang="en-US" sz="2000" dirty="0"/>
          </a:p>
          <a:p>
            <a:pPr marL="457200" indent="-457200">
              <a:buFont typeface="+mj-lt"/>
              <a:buAutoNum type="arabicPeriod"/>
            </a:pPr>
            <a:r>
              <a:rPr lang="en-US" sz="2000" dirty="0" err="1"/>
              <a:t>翻译模式</a:t>
            </a:r>
            <a:endParaRPr lang="en-US" sz="2000" dirty="0"/>
          </a:p>
          <a:p>
            <a:pPr marL="457200" indent="-457200">
              <a:buFont typeface="+mj-lt"/>
              <a:buAutoNum type="arabicPeriod"/>
            </a:pPr>
            <a:r>
              <a:rPr lang="en-US" sz="2000" dirty="0" err="1"/>
              <a:t>提示模式</a:t>
            </a:r>
            <a:endParaRPr lang="en-US" sz="2000" dirty="0"/>
          </a:p>
        </p:txBody>
      </p:sp>
    </p:spTree>
    <p:extLst>
      <p:ext uri="{BB962C8B-B14F-4D97-AF65-F5344CB8AC3E}">
        <p14:creationId xmlns:p14="http://schemas.microsoft.com/office/powerpoint/2010/main" val="327335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6EA7-2F38-1C45-A795-C5A5D079F7A0}"/>
              </a:ext>
            </a:extLst>
          </p:cNvPr>
          <p:cNvSpPr>
            <a:spLocks noGrp="1"/>
          </p:cNvSpPr>
          <p:nvPr>
            <p:ph type="title"/>
          </p:nvPr>
        </p:nvSpPr>
        <p:spPr>
          <a:xfrm>
            <a:off x="643651" y="-38043"/>
            <a:ext cx="10781636" cy="1325563"/>
          </a:xfrm>
        </p:spPr>
        <p:txBody>
          <a:bodyPr>
            <a:normAutofit/>
          </a:bodyPr>
          <a:lstStyle/>
          <a:p>
            <a:r>
              <a:rPr lang="en-US" altLang="zh-CN" sz="3600" b="1" dirty="0">
                <a:latin typeface="Microsoft YaHei" panose="020B0503020204020204" pitchFamily="34" charset="-122"/>
                <a:ea typeface="Microsoft YaHei" panose="020B0503020204020204" pitchFamily="34" charset="-122"/>
                <a:cs typeface="Times New Roman" panose="02020603050405020304" pitchFamily="18" charset="0"/>
              </a:rPr>
              <a:t>Inline Completion API</a:t>
            </a:r>
            <a:endParaRPr lang="zh-CN" altLang="en-US" sz="36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5" name="Straight Connector 4">
            <a:extLst>
              <a:ext uri="{FF2B5EF4-FFF2-40B4-BE49-F238E27FC236}">
                <a16:creationId xmlns:a16="http://schemas.microsoft.com/office/drawing/2014/main" id="{E4FF5DC9-244C-F54B-B509-C2DF8C6319B4}"/>
              </a:ext>
            </a:extLst>
          </p:cNvPr>
          <p:cNvCxnSpPr>
            <a:cxnSpLocks/>
          </p:cNvCxnSpPr>
          <p:nvPr/>
        </p:nvCxnSpPr>
        <p:spPr>
          <a:xfrm>
            <a:off x="483020" y="312250"/>
            <a:ext cx="0" cy="58585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8A6C7A6-1575-5840-85E4-3BF7B96C4FBB}"/>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40784E-7143-9840-B3E1-CE9445F3CA5C}" type="slidenum">
              <a:rPr kumimoji="0" lang="en-US" sz="120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u="none" strike="noStrike" kern="1200" cap="none" spc="0" normalizeH="0" baseline="0" noProof="0">
              <a:ln>
                <a:noFill/>
              </a:ln>
              <a:solidFill>
                <a:prstClr val="black">
                  <a:tint val="75000"/>
                </a:prstClr>
              </a:solidFill>
              <a:effectLst/>
              <a:uLnTx/>
              <a:uFillTx/>
              <a:latin typeface="Microsoft YaHei" panose="020B0503020204020204" pitchFamily="34" charset="-122"/>
              <a:ea typeface="+mn-ea"/>
              <a:cs typeface="Times New Roman" panose="02020603050405020304" pitchFamily="18" charset="0"/>
            </a:endParaRPr>
          </a:p>
        </p:txBody>
      </p:sp>
      <p:sp>
        <p:nvSpPr>
          <p:cNvPr id="3" name="TextBox 2">
            <a:extLst>
              <a:ext uri="{FF2B5EF4-FFF2-40B4-BE49-F238E27FC236}">
                <a16:creationId xmlns:a16="http://schemas.microsoft.com/office/drawing/2014/main" id="{A31D6AE1-5FF6-F815-388F-E13599FE1CB3}"/>
              </a:ext>
            </a:extLst>
          </p:cNvPr>
          <p:cNvSpPr txBox="1"/>
          <p:nvPr/>
        </p:nvSpPr>
        <p:spPr>
          <a:xfrm>
            <a:off x="643652" y="1060823"/>
            <a:ext cx="5837616" cy="853503"/>
          </a:xfrm>
          <a:prstGeom prst="rect">
            <a:avLst/>
          </a:prstGeom>
          <a:noFill/>
        </p:spPr>
        <p:txBody>
          <a:bodyPr wrap="square" rtlCol="0">
            <a:spAutoFit/>
          </a:bodyPr>
          <a:lstStyle/>
          <a:p>
            <a:r>
              <a:rPr lang="en-US" sz="2000" dirty="0"/>
              <a:t>VS</a:t>
            </a:r>
            <a:r>
              <a:rPr lang="zh-CN" altLang="en-US" sz="2000" dirty="0"/>
              <a:t> </a:t>
            </a:r>
            <a:r>
              <a:rPr lang="en-US" altLang="zh-CN" sz="2000" dirty="0"/>
              <a:t>Code</a:t>
            </a:r>
            <a:r>
              <a:rPr lang="zh-CN" altLang="en-US" sz="2000" dirty="0"/>
              <a:t> </a:t>
            </a:r>
            <a:r>
              <a:rPr lang="en-US" altLang="zh-CN" sz="2000" dirty="0"/>
              <a:t>1.68</a:t>
            </a:r>
            <a:r>
              <a:rPr lang="zh-CN" altLang="en-US" sz="2000" dirty="0"/>
              <a:t>版本之后加入</a:t>
            </a:r>
            <a:r>
              <a:rPr lang="en-US" sz="2000" dirty="0"/>
              <a:t>Inline</a:t>
            </a:r>
            <a:r>
              <a:rPr lang="zh-CN" altLang="en-US" sz="2000" dirty="0"/>
              <a:t> </a:t>
            </a:r>
            <a:r>
              <a:rPr lang="en-US" altLang="zh-CN" sz="2000" dirty="0"/>
              <a:t>Completion</a:t>
            </a:r>
            <a:r>
              <a:rPr lang="zh-CN" altLang="en-US" sz="2000" dirty="0"/>
              <a:t> </a:t>
            </a:r>
            <a:r>
              <a:rPr lang="en-US" altLang="zh-CN" sz="2000" dirty="0"/>
              <a:t>API</a:t>
            </a:r>
            <a:r>
              <a:rPr lang="zh-CN" altLang="en-US" sz="2000" dirty="0"/>
              <a:t>，支持提示候选代码。</a:t>
            </a:r>
            <a:endParaRPr lang="en-US" sz="2000" dirty="0"/>
          </a:p>
        </p:txBody>
      </p:sp>
      <p:pic>
        <p:nvPicPr>
          <p:cNvPr id="6" name="Picture 5">
            <a:extLst>
              <a:ext uri="{FF2B5EF4-FFF2-40B4-BE49-F238E27FC236}">
                <a16:creationId xmlns:a16="http://schemas.microsoft.com/office/drawing/2014/main" id="{29AA9450-5F16-77DD-F01F-7908C9A78AA9}"/>
              </a:ext>
            </a:extLst>
          </p:cNvPr>
          <p:cNvPicPr>
            <a:picLocks noChangeAspect="1"/>
          </p:cNvPicPr>
          <p:nvPr/>
        </p:nvPicPr>
        <p:blipFill rotWithShape="1">
          <a:blip r:embed="rId3"/>
          <a:srcRect l="4273" t="3735" r="3622" b="3724"/>
          <a:stretch/>
        </p:blipFill>
        <p:spPr>
          <a:xfrm>
            <a:off x="6740389" y="130911"/>
            <a:ext cx="5157217" cy="6608586"/>
          </a:xfrm>
          <a:prstGeom prst="rect">
            <a:avLst/>
          </a:prstGeom>
        </p:spPr>
      </p:pic>
      <p:sp>
        <p:nvSpPr>
          <p:cNvPr id="15" name="TextBox 14">
            <a:extLst>
              <a:ext uri="{FF2B5EF4-FFF2-40B4-BE49-F238E27FC236}">
                <a16:creationId xmlns:a16="http://schemas.microsoft.com/office/drawing/2014/main" id="{9391CBCE-6FFD-49ED-FBFE-CF998A054D8E}"/>
              </a:ext>
            </a:extLst>
          </p:cNvPr>
          <p:cNvSpPr txBox="1"/>
          <p:nvPr/>
        </p:nvSpPr>
        <p:spPr>
          <a:xfrm>
            <a:off x="243187" y="5962040"/>
            <a:ext cx="6742821" cy="777457"/>
          </a:xfrm>
          <a:prstGeom prst="rect">
            <a:avLst/>
          </a:prstGeom>
          <a:noFill/>
        </p:spPr>
        <p:txBody>
          <a:bodyPr wrap="square">
            <a:spAutoFit/>
          </a:bodyPr>
          <a:lstStyle/>
          <a:p>
            <a:r>
              <a:rPr lang="en-US" dirty="0" err="1"/>
              <a:t>参考官方例子开发</a:t>
            </a:r>
            <a:r>
              <a:rPr lang="zh-CN" altLang="en-US" dirty="0"/>
              <a:t>：</a:t>
            </a:r>
            <a:endParaRPr lang="en-US" altLang="zh-CN" dirty="0"/>
          </a:p>
          <a:p>
            <a:r>
              <a:rPr lang="en-US" dirty="0"/>
              <a:t>https://</a:t>
            </a:r>
            <a:r>
              <a:rPr lang="en-US" dirty="0" err="1"/>
              <a:t>github.com</a:t>
            </a:r>
            <a:r>
              <a:rPr lang="en-US" dirty="0"/>
              <a:t>/</a:t>
            </a:r>
            <a:r>
              <a:rPr lang="en-US" dirty="0" err="1"/>
              <a:t>microsoft</a:t>
            </a:r>
            <a:r>
              <a:rPr lang="en-US" dirty="0"/>
              <a:t>/</a:t>
            </a:r>
            <a:r>
              <a:rPr lang="en-US" dirty="0" err="1"/>
              <a:t>vscode</a:t>
            </a:r>
            <a:r>
              <a:rPr lang="en-US" dirty="0"/>
              <a:t>-extension-samples</a:t>
            </a:r>
          </a:p>
        </p:txBody>
      </p:sp>
      <p:sp>
        <p:nvSpPr>
          <p:cNvPr id="19" name="TextBox 18">
            <a:extLst>
              <a:ext uri="{FF2B5EF4-FFF2-40B4-BE49-F238E27FC236}">
                <a16:creationId xmlns:a16="http://schemas.microsoft.com/office/drawing/2014/main" id="{5F5F028E-E6B3-D446-C544-08CBA5F9F760}"/>
              </a:ext>
            </a:extLst>
          </p:cNvPr>
          <p:cNvSpPr txBox="1"/>
          <p:nvPr/>
        </p:nvSpPr>
        <p:spPr>
          <a:xfrm>
            <a:off x="643651" y="2084831"/>
            <a:ext cx="5896138" cy="2951898"/>
          </a:xfrm>
          <a:prstGeom prst="rect">
            <a:avLst/>
          </a:prstGeom>
          <a:noFill/>
        </p:spPr>
        <p:txBody>
          <a:bodyPr wrap="square" rtlCol="0">
            <a:spAutoFit/>
          </a:bodyPr>
          <a:lstStyle/>
          <a:p>
            <a:pPr>
              <a:lnSpc>
                <a:spcPct val="150000"/>
              </a:lnSpc>
            </a:pPr>
            <a:r>
              <a:rPr lang="en-US" altLang="zh-CN" dirty="0"/>
              <a:t>API</a:t>
            </a:r>
            <a:r>
              <a:rPr lang="zh-CN" altLang="en-US" dirty="0"/>
              <a:t>主要功能：</a:t>
            </a:r>
            <a:endParaRPr lang="en-US" altLang="zh-CN" dirty="0"/>
          </a:p>
          <a:p>
            <a:pPr marL="342900" indent="-342900">
              <a:lnSpc>
                <a:spcPct val="150000"/>
              </a:lnSpc>
              <a:buFont typeface="+mj-lt"/>
              <a:buAutoNum type="arabicPeriod"/>
            </a:pPr>
            <a:r>
              <a:rPr lang="zh-CN" altLang="en-US" dirty="0"/>
              <a:t>捕捉当前按键输入，触发回调函数；</a:t>
            </a:r>
            <a:endParaRPr lang="en-US" altLang="zh-CN" dirty="0"/>
          </a:p>
          <a:p>
            <a:pPr marL="342900" indent="-342900">
              <a:lnSpc>
                <a:spcPct val="150000"/>
              </a:lnSpc>
              <a:buFont typeface="+mj-lt"/>
              <a:buAutoNum type="arabicPeriod"/>
            </a:pPr>
            <a:r>
              <a:rPr lang="zh-CN" altLang="en-US" dirty="0"/>
              <a:t>输入是当前编辑器内容，光标位置等；</a:t>
            </a:r>
            <a:endParaRPr lang="en-US" altLang="zh-CN" dirty="0"/>
          </a:p>
          <a:p>
            <a:pPr marL="342900" indent="-342900">
              <a:lnSpc>
                <a:spcPct val="150000"/>
              </a:lnSpc>
              <a:buFont typeface="+mj-lt"/>
              <a:buAutoNum type="arabicPeriod"/>
            </a:pPr>
            <a:r>
              <a:rPr lang="zh-CN" altLang="en-US" dirty="0"/>
              <a:t>处理代码生成的逻辑；</a:t>
            </a:r>
            <a:endParaRPr lang="en-US" altLang="zh-CN" dirty="0"/>
          </a:p>
          <a:p>
            <a:pPr marL="342900" indent="-342900">
              <a:lnSpc>
                <a:spcPct val="150000"/>
              </a:lnSpc>
              <a:buFont typeface="+mj-lt"/>
              <a:buAutoNum type="arabicPeriod"/>
            </a:pPr>
            <a:r>
              <a:rPr lang="zh-CN" altLang="en-US" dirty="0"/>
              <a:t>返回需要插入到编辑器中的候选代码，以及在编辑器中的位置；</a:t>
            </a:r>
            <a:endParaRPr lang="en-US" altLang="zh-CN" dirty="0"/>
          </a:p>
          <a:p>
            <a:pPr marL="342900" indent="-342900">
              <a:lnSpc>
                <a:spcPct val="150000"/>
              </a:lnSpc>
              <a:buFont typeface="+mj-lt"/>
              <a:buAutoNum type="arabicPeriod"/>
            </a:pPr>
            <a:r>
              <a:rPr lang="zh-CN" altLang="en-US" dirty="0"/>
              <a:t>将候选代码绘制在编辑器中，提供快捷键支持；</a:t>
            </a:r>
            <a:endParaRPr lang="en-US" altLang="zh-CN" dirty="0"/>
          </a:p>
        </p:txBody>
      </p:sp>
    </p:spTree>
    <p:extLst>
      <p:ext uri="{BB962C8B-B14F-4D97-AF65-F5344CB8AC3E}">
        <p14:creationId xmlns:p14="http://schemas.microsoft.com/office/powerpoint/2010/main" val="624145298"/>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5332</TotalTime>
  <Words>3754</Words>
  <Application>Microsoft Macintosh PowerPoint</Application>
  <PresentationFormat>Widescreen</PresentationFormat>
  <Paragraphs>572</Paragraphs>
  <Slides>45</Slides>
  <Notes>45</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微软雅黑</vt:lpstr>
      <vt:lpstr>微软雅黑</vt:lpstr>
      <vt:lpstr>PingFang SC</vt:lpstr>
      <vt:lpstr>Arial</vt:lpstr>
      <vt:lpstr>Calibri</vt:lpstr>
      <vt:lpstr>Calibri Light</vt:lpstr>
      <vt:lpstr>Century Gothic</vt:lpstr>
      <vt:lpstr>Times New Roman</vt:lpstr>
      <vt:lpstr>Office 主题​​</vt:lpstr>
      <vt:lpstr>Office Theme</vt:lpstr>
      <vt:lpstr>CodeGeeX: 自动代码生成插件</vt:lpstr>
      <vt:lpstr>背景：自动代码生成</vt:lpstr>
      <vt:lpstr>背景：自动代码生成</vt:lpstr>
      <vt:lpstr>背景：代码生成模型的应用</vt:lpstr>
      <vt:lpstr>CodeGeeX: 开源的大规模多语言代码生成模型</vt:lpstr>
      <vt:lpstr>CodeGeeX: 自动代码生成插件</vt:lpstr>
      <vt:lpstr>CodeGeeX: 自动代码生成插件</vt:lpstr>
      <vt:lpstr>CodeGeeX: 自动代码生成插件</vt:lpstr>
      <vt:lpstr>Inline Completion API</vt:lpstr>
      <vt:lpstr>Inline Completion API</vt:lpstr>
      <vt:lpstr>CodeGeeX: 插件功能演示</vt:lpstr>
      <vt:lpstr>CodeGeeX: 插件功能演示</vt:lpstr>
      <vt:lpstr>CodeGeeX: 插件功能演示</vt:lpstr>
      <vt:lpstr>CodeGeeX: 插件功能演示</vt:lpstr>
      <vt:lpstr>CodeGeeX: 自动代码生成插件</vt:lpstr>
      <vt:lpstr>CodeGeeX: 自动代码生成插件</vt:lpstr>
      <vt:lpstr>CodeGeeX: 开源的大规模多语言代码生成模型</vt:lpstr>
      <vt:lpstr>大规模代码数据</vt:lpstr>
      <vt:lpstr>大规模代码数据处理</vt:lpstr>
      <vt:lpstr>CodeGeeX: 开源的大规模多语言代码生成模型</vt:lpstr>
      <vt:lpstr>传统机器学习 vs. 大规模预训练模型</vt:lpstr>
      <vt:lpstr>传统机器学习 vs. 大规模预训练模型</vt:lpstr>
      <vt:lpstr>CodeGeeX模型架构</vt:lpstr>
      <vt:lpstr>CodeGeeX模型架构</vt:lpstr>
      <vt:lpstr>CodeGeeX: 开源的大规模多语言代码生成模型</vt:lpstr>
      <vt:lpstr>CodeGeeX模型训练及优化</vt:lpstr>
      <vt:lpstr>CodeGeeX模型训练及优化</vt:lpstr>
      <vt:lpstr>CodeGeeX模型训练及优化</vt:lpstr>
      <vt:lpstr>CodeGeeX: 开源的大规模多语言代码生成模型</vt:lpstr>
      <vt:lpstr>如何评估代码生成模型的性能？</vt:lpstr>
      <vt:lpstr>如何评估代码生成模型的性能？</vt:lpstr>
      <vt:lpstr>HumanEval-X: 新的多语言代码生成基准</vt:lpstr>
      <vt:lpstr>HumanEval-X: 代码生成任务</vt:lpstr>
      <vt:lpstr>CodeGeeX代码生成示例</vt:lpstr>
      <vt:lpstr>CodeGeeX代码生成示例（其他语言输入）</vt:lpstr>
      <vt:lpstr>CodeGeeX代码生成结果分析</vt:lpstr>
      <vt:lpstr>HumanEval-X: 代码翻译任务</vt:lpstr>
      <vt:lpstr>HumanEval-X: 代码翻译任务</vt:lpstr>
      <vt:lpstr>CodeGeeX代码翻译示例</vt:lpstr>
      <vt:lpstr>CodeGeeX: 自动代码生成插件</vt:lpstr>
      <vt:lpstr>CodeGeeX开源开发计划</vt:lpstr>
      <vt:lpstr>CodeGeeX开源开发计划</vt:lpstr>
      <vt:lpstr>CodeGeeX开源开发计划</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基于预训练模型的自动代码生成</dc:title>
  <cp:lastModifiedBy>Qinkai ZHENG</cp:lastModifiedBy>
  <cp:revision>154</cp:revision>
  <dcterms:modified xsi:type="dcterms:W3CDTF">2022-11-17T13:08:17Z</dcterms:modified>
</cp:coreProperties>
</file>